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0" r:id="rId20"/>
    <p:sldId id="274" r:id="rId21"/>
    <p:sldId id="275" r:id="rId22"/>
    <p:sldId id="291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3" r:id="rId35"/>
    <p:sldId id="294" r:id="rId36"/>
    <p:sldId id="295" r:id="rId37"/>
    <p:sldId id="288" r:id="rId38"/>
  </p:sldIdLst>
  <p:sldSz cx="18288000" cy="10287000"/>
  <p:notesSz cx="6858000" cy="9144000"/>
  <p:embeddedFontLst>
    <p:embeddedFont>
      <p:font typeface="Arimo Bold" panose="020B0604020202020204" charset="0"/>
      <p:regular r:id="rId40"/>
    </p:embeddedFont>
    <p:embeddedFont>
      <p:font typeface="TT Rounds Condensed Bold" panose="020B0604020202020204" charset="-18"/>
      <p:regular r:id="rId41"/>
    </p:embeddedFont>
    <p:embeddedFont>
      <p:font typeface="Times New Roman Bold" panose="020B0604020202020204" charset="-18"/>
      <p:regular r:id="rId42"/>
    </p:embeddedFont>
    <p:embeddedFont>
      <p:font typeface="Arial Italics" panose="020B0604020202020204" charset="-18"/>
      <p:regular r:id="rId43"/>
    </p:embeddedFont>
    <p:embeddedFont>
      <p:font typeface="Open Sans Bold" panose="020B0604020202020204" charset="0"/>
      <p:regular r:id="rId44"/>
    </p:embeddedFont>
    <p:embeddedFont>
      <p:font typeface="TT Rounds Condensed" panose="020B0604020202020204" charset="-18"/>
      <p:regular r:id="rId45"/>
    </p:embeddedFont>
    <p:embeddedFont>
      <p:font typeface="Arimo Italics" panose="020B0604020202020204" charset="0"/>
      <p:regular r:id="rId46"/>
    </p:embeddedFont>
    <p:embeddedFont>
      <p:font typeface="Times New Roman" panose="02020603050405020304" pitchFamily="18" charset="0"/>
      <p:regular r:id="rId47"/>
    </p:embeddedFont>
    <p:embeddedFont>
      <p:font typeface="TT Rounds Condensed Italics" panose="020B0604020202020204" charset="-18"/>
      <p:regular r:id="rId48"/>
    </p:embeddedFont>
    <p:embeddedFont>
      <p:font typeface="Arimo" panose="020B0604020202020204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Arial Bold" panose="020B0604020202020204" charset="-18"/>
      <p:regular r:id="rId54"/>
    </p:embeddedFont>
    <p:embeddedFont>
      <p:font typeface="Arial" panose="020B0604020202020204" pitchFamily="34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B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14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KO</a:t>
            </a:r>
          </a:p>
          <a:p>
            <a:endParaRPr lang="en-US"/>
          </a:p>
          <a:p>
            <a:r>
              <a:rPr lang="en-US"/>
              <a:t>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KO</a:t>
            </a:r>
          </a:p>
          <a:p>
            <a:endParaRPr lang="en-US"/>
          </a:p>
          <a:p>
            <a:r>
              <a:rPr lang="en-US"/>
              <a:t>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07997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KO</a:t>
            </a:r>
          </a:p>
          <a:p>
            <a:endParaRPr lang="en-US"/>
          </a:p>
          <a:p>
            <a:r>
              <a:rPr lang="en-US"/>
              <a:t>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KO</a:t>
            </a:r>
          </a:p>
          <a:p>
            <a:endParaRPr lang="en-US"/>
          </a:p>
          <a:p>
            <a:r>
              <a:rPr lang="en-US"/>
              <a:t>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KO</a:t>
            </a:r>
          </a:p>
          <a:p>
            <a:r>
              <a:rPr lang="en-US"/>
              <a:t>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GT</a:t>
            </a:r>
          </a:p>
          <a:p>
            <a:endParaRPr lang="en-US"/>
          </a:p>
          <a:p>
            <a:r>
              <a:rPr lang="en-US"/>
              <a:t>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GT</a:t>
            </a:r>
          </a:p>
          <a:p>
            <a:endParaRPr lang="en-US"/>
          </a:p>
          <a:p>
            <a:r>
              <a:rPr lang="en-US"/>
              <a:t>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GT</a:t>
            </a:r>
          </a:p>
          <a:p>
            <a:endParaRPr lang="en-US"/>
          </a:p>
          <a:p>
            <a:r>
              <a:rPr lang="en-US"/>
              <a:t>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GT</a:t>
            </a:r>
          </a:p>
          <a:p>
            <a:endParaRPr lang="en-US"/>
          </a:p>
          <a:p>
            <a:r>
              <a:rPr lang="en-US"/>
              <a:t>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GT</a:t>
            </a:r>
          </a:p>
          <a:p>
            <a:endParaRPr lang="en-US"/>
          </a:p>
          <a:p>
            <a:r>
              <a:rPr lang="en-US"/>
              <a:t>32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KS</a:t>
            </a:r>
          </a:p>
          <a:p>
            <a:endParaRPr lang="en-US"/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GT</a:t>
            </a:r>
          </a:p>
          <a:p>
            <a:endParaRPr lang="en-US"/>
          </a:p>
          <a:p>
            <a:r>
              <a:rPr lang="en-US"/>
              <a:t>32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60951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GT</a:t>
            </a:r>
          </a:p>
          <a:p>
            <a:endParaRPr lang="en-US"/>
          </a:p>
          <a:p>
            <a:r>
              <a:rPr lang="en-US"/>
              <a:t>32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0866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KS</a:t>
            </a:r>
          </a:p>
          <a:p>
            <a:endParaRPr lang="en-US"/>
          </a:p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KS</a:t>
            </a:r>
          </a:p>
          <a:p>
            <a:endParaRPr lang="en-US"/>
          </a:p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KS</a:t>
            </a:r>
          </a:p>
          <a:p>
            <a:endParaRPr lang="en-US"/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KS</a:t>
            </a:r>
          </a:p>
          <a:p>
            <a:endParaRPr lang="en-US"/>
          </a:p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KO</a:t>
            </a:r>
          </a:p>
          <a:p>
            <a:endParaRPr lang="en-US"/>
          </a:p>
          <a:p>
            <a:r>
              <a:rPr lang="en-US"/>
              <a:t>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KO</a:t>
            </a:r>
          </a:p>
          <a:p>
            <a:endParaRPr lang="en-US"/>
          </a:p>
          <a:p>
            <a:r>
              <a:rPr lang="en-US"/>
              <a:t>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2666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KO</a:t>
            </a:r>
          </a:p>
          <a:p>
            <a:endParaRPr lang="en-US"/>
          </a:p>
          <a:p>
            <a:r>
              <a:rPr lang="en-US"/>
              <a:t>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ielce.uw.gov.pl/pl/urzad/polityka-spoleczna/program-rzadowy-senior/edycja-2024/25431,Edycja-2024.html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ielce.uw.gov.pl/pl/urzad/polityka-spoleczna/program-rzadowy-senior/edycja-2025/29072,Ogloszenie-o-otwartym-konkursie-ofert-Senior-edycja-2025.html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ielce.uw.gov.pl/pl/urzad/polityka-spoleczna/program-rzadowy-senior/edycja-2025/29072,Ogloszenie-o-otwartym-konkursie-ofert-Senior-edycja-2025.html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v.pl/web/premier/dzialania-informacyjne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655"/>
            </a:stretch>
          </a:blipFill>
        </p:spPr>
      </p:sp>
      <p:pic>
        <p:nvPicPr>
          <p:cNvPr id="4" name="Picture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t="7636" b="7636"/>
          <a:stretch>
            <a:fillRect/>
          </a:stretch>
        </p:blipFill>
        <p:spPr>
          <a:xfrm>
            <a:off x="1912237" y="2540039"/>
            <a:ext cx="14690553" cy="70947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54811" y="2802898"/>
            <a:ext cx="14205405" cy="6664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6"/>
              </a:lnSpc>
            </a:pPr>
            <a:r>
              <a:rPr lang="en-US" sz="5047" b="1" spc="47">
                <a:solidFill>
                  <a:srgbClr val="E48312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Zasady składania ofert w Programie Senior+  Moduł I</a:t>
            </a:r>
          </a:p>
          <a:p>
            <a:pPr marL="1043100" lvl="1" indent="-521550" algn="ctr">
              <a:lnSpc>
                <a:spcPts val="5602"/>
              </a:lnSpc>
            </a:pPr>
            <a:endParaRPr lang="en-US" sz="5047" b="1" spc="47">
              <a:solidFill>
                <a:srgbClr val="E4831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5602"/>
              </a:lnSpc>
            </a:pPr>
            <a:endParaRPr lang="en-US" sz="5047" b="1" spc="47">
              <a:solidFill>
                <a:srgbClr val="E4831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5602"/>
              </a:lnSpc>
            </a:pPr>
            <a:endParaRPr lang="en-US" sz="5047" b="1" spc="47">
              <a:solidFill>
                <a:srgbClr val="E4831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marL="1043100" lvl="1" indent="-521550" algn="ctr">
              <a:lnSpc>
                <a:spcPts val="5602"/>
              </a:lnSpc>
            </a:pPr>
            <a:endParaRPr lang="en-US" sz="5047" b="1" spc="47">
              <a:solidFill>
                <a:srgbClr val="E4831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3188"/>
              </a:lnSpc>
            </a:pPr>
            <a:endParaRPr lang="en-US" sz="5047" b="1" spc="47">
              <a:solidFill>
                <a:srgbClr val="E4831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3188"/>
              </a:lnSpc>
            </a:pPr>
            <a:endParaRPr lang="en-US" sz="5047" b="1" spc="47">
              <a:solidFill>
                <a:srgbClr val="E4831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3188"/>
              </a:lnSpc>
            </a:pPr>
            <a:endParaRPr lang="en-US" sz="5047" b="1" spc="47">
              <a:solidFill>
                <a:srgbClr val="E4831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3188"/>
              </a:lnSpc>
            </a:pPr>
            <a:endParaRPr lang="en-US" sz="5047" b="1" spc="47">
              <a:solidFill>
                <a:srgbClr val="E4831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3188"/>
              </a:lnSpc>
            </a:pPr>
            <a:endParaRPr lang="en-US" sz="5047" b="1" spc="47">
              <a:solidFill>
                <a:srgbClr val="E4831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3188"/>
              </a:lnSpc>
            </a:pPr>
            <a:endParaRPr lang="en-US" sz="5047" b="1" spc="47">
              <a:solidFill>
                <a:srgbClr val="E4831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3188"/>
              </a:lnSpc>
            </a:pPr>
            <a:endParaRPr lang="en-US" sz="5047" b="1" spc="47">
              <a:solidFill>
                <a:srgbClr val="E4831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3188"/>
              </a:lnSpc>
            </a:pPr>
            <a:r>
              <a:rPr lang="en-US" sz="3280" b="1" spc="30">
                <a:solidFill>
                  <a:srgbClr val="F09C06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Kielce, 24 </a:t>
            </a:r>
            <a:r>
              <a:rPr lang="en-US" sz="3280" b="1" spc="30" err="1">
                <a:solidFill>
                  <a:srgbClr val="F09C06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stycznia</a:t>
            </a:r>
            <a:r>
              <a:rPr lang="en-US" sz="3280" b="1" spc="30">
                <a:solidFill>
                  <a:srgbClr val="F09C06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2025 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942601"/>
            <a:ext cx="16477487" cy="6531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endParaRPr/>
          </a:p>
          <a:p>
            <a:pPr marL="651053" lvl="1" indent="-325526" algn="l">
              <a:lnSpc>
                <a:spcPts val="3888"/>
              </a:lnSpc>
              <a:buFont typeface="Arial"/>
              <a:buChar char="•"/>
            </a:pPr>
            <a:r>
              <a:rPr lang="en-US" sz="3600" b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Pomieszczenia  w placówce Senior+ muszą znajdować się w obrębie jednego budynku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być usytuowane w bezpośrednim sąsiedztwie. Niedopuszczalnym jest aby pomieszczenia placówki były rozproszone </a:t>
            </a:r>
            <a:b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obiekcie w obrębie kilku skrzydeł lub na różnych kondygnacjach;</a:t>
            </a:r>
          </a:p>
          <a:p>
            <a:pPr algn="l">
              <a:lnSpc>
                <a:spcPts val="3888"/>
              </a:lnSpc>
            </a:pP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51510" lvl="1" indent="-325755">
              <a:lnSpc>
                <a:spcPts val="3888"/>
              </a:lnSpc>
              <a:buFont typeface="Arial"/>
              <a:buChar char="•"/>
            </a:pPr>
            <a:r>
              <a:rPr lang="en-US" sz="3600" b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Pomieszczenia w placówce Senior+ nie mogą być współdzielone</a:t>
            </a:r>
            <a:r>
              <a:rPr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wszystkie pomieszczenia placówki mają być dostępne dla seniorów </a:t>
            </a:r>
            <a:b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godzinach pracy placówki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Nie dopuszcza się uwzględniania </a:t>
            </a:r>
            <a:b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podstawowym standardzie oferty pomieszczeń, które w tym samym czasie wykorzystywane są na cele świetlic, szkół i in. klubów. </a:t>
            </a:r>
          </a:p>
          <a:p>
            <a:pPr marL="651510" lvl="1" indent="-325755">
              <a:lnSpc>
                <a:spcPts val="3888"/>
              </a:lnSpc>
            </a:pP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51510" lvl="1" indent="-325755" algn="l">
              <a:lnSpc>
                <a:spcPts val="3888"/>
              </a:lnSpc>
            </a:pP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2000" y="2705100"/>
            <a:ext cx="4716000" cy="4788000"/>
          </a:xfrm>
          <a:custGeom>
            <a:avLst/>
            <a:gdLst/>
            <a:ahLst/>
            <a:cxnLst/>
            <a:rect l="l" t="t" r="r" b="b"/>
            <a:pathLst>
              <a:path w="5368477" h="5183020">
                <a:moveTo>
                  <a:pt x="0" y="0"/>
                </a:moveTo>
                <a:lnTo>
                  <a:pt x="5368476" y="0"/>
                </a:lnTo>
                <a:lnTo>
                  <a:pt x="5368476" y="5183020"/>
                </a:lnTo>
                <a:lnTo>
                  <a:pt x="0" y="5183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29268" y="1450504"/>
            <a:ext cx="11290394" cy="8938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04"/>
              </a:lnSpc>
            </a:pPr>
            <a:endParaRPr dirty="0"/>
          </a:p>
          <a:p>
            <a:pPr marL="687716" lvl="1" indent="-343858" algn="l">
              <a:lnSpc>
                <a:spcPts val="4104"/>
              </a:lnSpc>
              <a:buFont typeface="Arial"/>
              <a:buChar char="•"/>
            </a:pPr>
            <a:r>
              <a:rPr lang="en-US" sz="3800" b="1" u="sng" dirty="0" err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Planowane</a:t>
            </a:r>
            <a:r>
              <a:rPr lang="en-US" sz="3800" b="1" u="sng" dirty="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 do </a:t>
            </a:r>
            <a:r>
              <a:rPr lang="en-US" sz="3800" b="1" u="sng" dirty="0" err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zakupu</a:t>
            </a:r>
            <a:r>
              <a:rPr lang="en-US" sz="3800" b="1" u="sng" dirty="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u="sng" dirty="0" err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wyposażenie</a:t>
            </a:r>
            <a:r>
              <a:rPr lang="en-US" sz="3800" b="1" u="sng" dirty="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u="sng" dirty="0" err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musi</a:t>
            </a:r>
            <a:r>
              <a:rPr lang="en-US" sz="3800" b="1" u="sng" dirty="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u="sng" dirty="0" err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być</a:t>
            </a:r>
            <a:r>
              <a:rPr lang="en-US" sz="3800" b="1" u="sng" dirty="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u="sng" dirty="0" err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nowe</a:t>
            </a:r>
            <a:r>
              <a:rPr lang="en-US" sz="3800" b="1" u="sng" dirty="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aby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najdłużej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służyło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beneficjentom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gdyż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module II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dopuszcza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zakupu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wyposażenia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obiektu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mebli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agd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itd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.);</a:t>
            </a:r>
          </a:p>
          <a:p>
            <a:pPr marL="687716" lvl="1" indent="-343858" algn="l">
              <a:lnSpc>
                <a:spcPts val="4104"/>
              </a:lnSpc>
            </a:pPr>
            <a:endParaRPr lang="en-US" sz="3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7716" lvl="1" indent="-343858" algn="l">
              <a:lnSpc>
                <a:spcPts val="4104"/>
              </a:lnSpc>
              <a:buFont typeface="Arial"/>
              <a:buChar char="•"/>
            </a:pPr>
            <a:r>
              <a:rPr lang="en-US" sz="3800" b="1" u="sng" dirty="0" err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Powierzchnia</a:t>
            </a:r>
            <a:r>
              <a:rPr lang="en-US" sz="3800" b="1" u="sng" dirty="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u="sng" dirty="0" err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użytkowa</a:t>
            </a:r>
            <a:r>
              <a:rPr lang="en-US" sz="3800" b="1" u="sng" dirty="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przypadająca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4104"/>
              </a:lnSpc>
            </a:pP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jednego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beneficjenta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placówki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to 5m2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687716" lvl="1" indent="-343858" algn="l">
              <a:lnSpc>
                <a:spcPts val="4104"/>
              </a:lnSpc>
            </a:pPr>
            <a:endParaRPr lang="en-US" sz="3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7716" lvl="1" indent="-343858" algn="l">
              <a:lnSpc>
                <a:spcPts val="4104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budynku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którym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znajdują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podmioty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poza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ośrodkiem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wsparcia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„Senior+” </a:t>
            </a:r>
            <a:r>
              <a:rPr lang="en-US" sz="3800" b="1" dirty="0" err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nie</a:t>
            </a:r>
            <a:r>
              <a:rPr lang="en-US" sz="3800" b="1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można</a:t>
            </a:r>
            <a:r>
              <a:rPr lang="en-US" sz="3800" b="1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remontować</a:t>
            </a:r>
            <a:r>
              <a:rPr lang="en-US" sz="3800" b="1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dachu</a:t>
            </a:r>
            <a:r>
              <a:rPr lang="en-US" sz="3800" b="1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jest to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wydatek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niekwalifikowany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Podobnie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niekwalifikowalne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-PL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są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prace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związane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rozbudową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dobudową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nadbudową</a:t>
            </a:r>
            <a:r>
              <a:rPr lang="en-US" sz="3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687716" lvl="1" indent="-343858" algn="l">
              <a:lnSpc>
                <a:spcPts val="4104"/>
              </a:lnSpc>
            </a:pPr>
            <a:endParaRPr lang="en-US" sz="3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7716" lvl="1" indent="-343858" algn="l">
              <a:lnSpc>
                <a:spcPts val="4104"/>
              </a:lnSpc>
            </a:pPr>
            <a:endParaRPr lang="en-US" sz="3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43000" y="819022"/>
            <a:ext cx="16116300" cy="4095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</a:pPr>
            <a:endParaRPr/>
          </a:p>
          <a:p>
            <a:pPr algn="ctr">
              <a:lnSpc>
                <a:spcPts val="2689"/>
              </a:lnSpc>
            </a:pPr>
            <a:endParaRPr/>
          </a:p>
          <a:p>
            <a:pPr algn="ctr">
              <a:lnSpc>
                <a:spcPts val="2689"/>
              </a:lnSpc>
            </a:pPr>
            <a:endParaRPr/>
          </a:p>
          <a:p>
            <a:pPr algn="ctr">
              <a:lnSpc>
                <a:spcPts val="2689"/>
              </a:lnSpc>
            </a:pPr>
            <a:endParaRPr/>
          </a:p>
          <a:p>
            <a:pPr algn="ctr">
              <a:lnSpc>
                <a:spcPts val="4584"/>
              </a:lnSpc>
            </a:pPr>
            <a:r>
              <a:rPr lang="en-US" sz="4244" b="1">
                <a:solidFill>
                  <a:schemeClr val="accent6"/>
                </a:solidFill>
                <a:latin typeface="Arial Bold"/>
                <a:ea typeface="Arial Bold"/>
                <a:cs typeface="Arial Bold"/>
                <a:sym typeface="Arial Bold"/>
              </a:rPr>
              <a:t>Minimalny standard </a:t>
            </a:r>
            <a:r>
              <a:rPr lang="en-US" sz="4244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pomieszczeń Dziennego Domu Senior+:</a:t>
            </a:r>
          </a:p>
          <a:p>
            <a:pPr algn="ctr">
              <a:lnSpc>
                <a:spcPts val="4147"/>
              </a:lnSpc>
            </a:pPr>
            <a:endParaRPr lang="en-US" sz="4244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147"/>
              </a:lnSpc>
            </a:pPr>
            <a:endParaRPr lang="en-US" sz="4244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3855"/>
              </a:lnSpc>
            </a:pPr>
            <a:endParaRPr lang="en-US" sz="4244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584"/>
              </a:lnSpc>
            </a:pPr>
            <a:endParaRPr lang="en-US" sz="4244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5889" y="3238500"/>
            <a:ext cx="16999102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0354" lvl="1" indent="-310177" algn="l">
              <a:lnSpc>
                <a:spcPts val="2961"/>
              </a:lnSpc>
              <a:buFont typeface="Arial"/>
              <a:buChar char="•"/>
            </a:pPr>
            <a:r>
              <a:rPr lang="en-US" sz="3427" b="1">
                <a:latin typeface="Arial Bold"/>
                <a:ea typeface="Arial Bold"/>
                <a:cs typeface="Arial Bold"/>
                <a:sym typeface="Arial Bold"/>
              </a:rPr>
              <a:t>1 pomieszczenie ogólnodostępne </a:t>
            </a:r>
            <a:r>
              <a:rPr lang="en-US" sz="34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wyposażone w stoły i krzesła (lub kanapy fotele) pełniące funkcji sali spotkań, jadalni;</a:t>
            </a:r>
          </a:p>
          <a:p>
            <a:pPr algn="l">
              <a:lnSpc>
                <a:spcPts val="2961"/>
              </a:lnSpc>
            </a:pPr>
            <a:endParaRPr lang="en-US" sz="342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0354" lvl="1" indent="-310177" algn="l">
              <a:lnSpc>
                <a:spcPts val="2961"/>
              </a:lnSpc>
              <a:buFont typeface="Arial"/>
              <a:buChar char="•"/>
            </a:pPr>
            <a:r>
              <a:rPr lang="en-US" sz="3427" b="1">
                <a:latin typeface="Arial Bold"/>
                <a:ea typeface="Arial Bold"/>
                <a:cs typeface="Arial Bold"/>
                <a:sym typeface="Arial Bold"/>
              </a:rPr>
              <a:t>pomieszczenie albo pomieszczenia kuchenne lub aneks kuchenny </a:t>
            </a:r>
            <a:r>
              <a:rPr lang="en-US" sz="3427" b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(w ofercie należy skonkretyzować: kuchnia czy aneks)</a:t>
            </a:r>
            <a:r>
              <a:rPr lang="en-US" sz="3427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wyposażone w sprzęty, urządzenia </a:t>
            </a:r>
            <a:br>
              <a:rPr lang="en-US" sz="34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naczynia do przygotowania i spożycia posiłku;</a:t>
            </a:r>
          </a:p>
          <a:p>
            <a:pPr algn="l">
              <a:lnSpc>
                <a:spcPts val="2961"/>
              </a:lnSpc>
            </a:pPr>
            <a:endParaRPr lang="en-US" sz="342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0354" lvl="1" indent="-310177" algn="l">
              <a:lnSpc>
                <a:spcPts val="2961"/>
              </a:lnSpc>
              <a:buFont typeface="Arial"/>
              <a:buChar char="•"/>
            </a:pPr>
            <a:r>
              <a:rPr lang="en-US" sz="3427" b="1">
                <a:latin typeface="Arial Bold"/>
                <a:ea typeface="Arial Bold"/>
                <a:cs typeface="Arial Bold"/>
                <a:sym typeface="Arial Bold"/>
              </a:rPr>
              <a:t>1 pomieszczenie do utrzymania lub zwiększenia aktywności ruchowej</a:t>
            </a:r>
            <a:r>
              <a:rPr lang="en-US" sz="3427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lub kinezyterapii wyposażone w podstawowy sprzęt, odpowiedni do potrzeb i sprawności seniorów;</a:t>
            </a:r>
          </a:p>
          <a:p>
            <a:pPr algn="l">
              <a:lnSpc>
                <a:spcPts val="2961"/>
              </a:lnSpc>
            </a:pPr>
            <a:endParaRPr lang="en-US" sz="342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0354" lvl="1" indent="-310177" algn="l">
              <a:lnSpc>
                <a:spcPts val="2961"/>
              </a:lnSpc>
              <a:buFont typeface="Arial"/>
              <a:buChar char="•"/>
            </a:pPr>
            <a:r>
              <a:rPr lang="en-US" sz="3427" b="1">
                <a:latin typeface="Arial Bold"/>
                <a:ea typeface="Arial Bold"/>
                <a:cs typeface="Arial Bold"/>
                <a:sym typeface="Arial Bold"/>
              </a:rPr>
              <a:t>pomieszczenie pełniące funkcję szatni</a:t>
            </a:r>
            <a:r>
              <a:rPr lang="en-US" sz="3427" b="1">
                <a:solidFill>
                  <a:schemeClr val="accent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4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dla seniorów z indywidualnymi szafkami;</a:t>
            </a:r>
          </a:p>
          <a:p>
            <a:pPr algn="l">
              <a:lnSpc>
                <a:spcPts val="2961"/>
              </a:lnSpc>
            </a:pPr>
            <a:endParaRPr lang="en-US" sz="342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0354" lvl="1" indent="-310177" algn="l">
              <a:lnSpc>
                <a:spcPts val="2961"/>
              </a:lnSpc>
              <a:buFont typeface="Arial"/>
              <a:buChar char="•"/>
            </a:pPr>
            <a:r>
              <a:rPr lang="en-US" sz="3427" b="1">
                <a:latin typeface="Arial Bold"/>
                <a:ea typeface="Arial Bold"/>
                <a:cs typeface="Arial Bold"/>
                <a:sym typeface="Arial Bold"/>
              </a:rPr>
              <a:t>łazienka wyposażona w 2 toalety </a:t>
            </a:r>
            <a:r>
              <a:rPr lang="en-US" sz="34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(dla kobiet i mężczyzn), umywalkę i prysznic </a:t>
            </a:r>
            <a:br>
              <a:rPr lang="en-US" sz="34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krzesełkiem, uchwytem pod prysznicem;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6370" y="2390232"/>
            <a:ext cx="17474987" cy="758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3499" b="1" err="1">
                <a:solidFill>
                  <a:schemeClr val="accent3">
                    <a:lumMod val="75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Podwyższony</a:t>
            </a:r>
            <a:r>
              <a:rPr lang="en-US" sz="3499" b="1">
                <a:solidFill>
                  <a:schemeClr val="accent3">
                    <a:lumMod val="75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standard </a:t>
            </a:r>
            <a:r>
              <a:rPr lang="en-US" sz="34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Dziennego Domu Senior+ </a:t>
            </a:r>
          </a:p>
          <a:p>
            <a:pPr algn="ctr">
              <a:lnSpc>
                <a:spcPts val="3779"/>
              </a:lnSpc>
            </a:pPr>
            <a:r>
              <a:rPr lang="en-US" sz="34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(fakultatywny</a:t>
            </a:r>
            <a:r>
              <a:rPr lang="en-US" sz="3499" b="1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499" b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–</a:t>
            </a:r>
            <a:r>
              <a:rPr lang="en-US" sz="3499" b="1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499" b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dodatkowo punktowany na etapie oceny wojewódzkiej):</a:t>
            </a:r>
          </a:p>
          <a:p>
            <a:pPr algn="ctr">
              <a:lnSpc>
                <a:spcPts val="4211"/>
              </a:lnSpc>
            </a:pPr>
            <a:endParaRPr lang="en-US" sz="3499" b="1">
              <a:solidFill>
                <a:srgbClr val="0070C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632967" lvl="1" indent="-316484" algn="l">
              <a:lnSpc>
                <a:spcPts val="3779"/>
              </a:lnSpc>
              <a:buFont typeface="Arial"/>
              <a:buChar char="•"/>
            </a:pPr>
            <a:r>
              <a:rPr lang="en-US" sz="3499" b="1">
                <a:latin typeface="Arial Bold"/>
                <a:ea typeface="Arial Bold"/>
                <a:cs typeface="Arial Bold"/>
                <a:sym typeface="Arial Bold"/>
              </a:rPr>
              <a:t>1 pomieszczenie </a:t>
            </a:r>
            <a:r>
              <a:rPr lang="en-US" sz="3499" b="1" err="1">
                <a:latin typeface="Arial Bold"/>
                <a:ea typeface="Arial Bold"/>
                <a:cs typeface="Arial Bold"/>
                <a:sym typeface="Arial Bold"/>
              </a:rPr>
              <a:t>klubowe</a:t>
            </a:r>
            <a:r>
              <a:rPr lang="en-US" sz="3499" b="1">
                <a:latin typeface="Arial Bold"/>
                <a:ea typeface="Arial Bold"/>
                <a:cs typeface="Arial Bold"/>
                <a:sym typeface="Arial Bold"/>
              </a:rPr>
              <a:t> z </a:t>
            </a:r>
            <a:r>
              <a:rPr lang="en-US" sz="3499" b="1" err="1">
                <a:latin typeface="Arial Bold"/>
                <a:ea typeface="Arial Bold"/>
                <a:cs typeface="Arial Bold"/>
                <a:sym typeface="Arial Bold"/>
              </a:rPr>
              <a:t>biblioteczką</a:t>
            </a:r>
            <a:r>
              <a:rPr lang="en-US" sz="3499" b="1">
                <a:latin typeface="Arial Bold"/>
                <a:ea typeface="Arial Bold"/>
                <a:cs typeface="Arial Bold"/>
                <a:sym typeface="Arial Bold"/>
              </a:rPr>
              <a:t> i </a:t>
            </a:r>
            <a:r>
              <a:rPr lang="en-US" sz="3499" b="1" err="1">
                <a:latin typeface="Arial Bold"/>
                <a:ea typeface="Arial Bold"/>
                <a:cs typeface="Arial Bold"/>
                <a:sym typeface="Arial Bold"/>
              </a:rPr>
              <a:t>prasą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wyposażone w sprzęt RTV,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komputer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dostępem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Internetu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kanapy i fotele,</a:t>
            </a:r>
          </a:p>
          <a:p>
            <a:pPr algn="l">
              <a:lnSpc>
                <a:spcPts val="3779"/>
              </a:lnSpc>
            </a:pPr>
            <a:endParaRPr lang="en-US" sz="34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2967" lvl="1" indent="-316484" algn="l">
              <a:lnSpc>
                <a:spcPts val="3779"/>
              </a:lnSpc>
              <a:buFont typeface="Arial"/>
              <a:buChar char="•"/>
            </a:pPr>
            <a:r>
              <a:rPr lang="en-US" sz="3499" b="1">
                <a:latin typeface="Arial Bold"/>
                <a:ea typeface="Arial Bold"/>
                <a:cs typeface="Arial Bold"/>
                <a:sym typeface="Arial Bold"/>
              </a:rPr>
              <a:t>pomieszczenie do </a:t>
            </a:r>
            <a:r>
              <a:rPr lang="en-US" sz="3499" b="1" err="1">
                <a:latin typeface="Arial Bold"/>
                <a:ea typeface="Arial Bold"/>
                <a:cs typeface="Arial Bold"/>
                <a:sym typeface="Arial Bold"/>
              </a:rPr>
              <a:t>odpoczynku</a:t>
            </a:r>
            <a:r>
              <a:rPr lang="en-US" sz="3499" b="1">
                <a:solidFill>
                  <a:schemeClr val="accent3">
                    <a:lumMod val="75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miejscami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leżenia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algn="l">
              <a:lnSpc>
                <a:spcPts val="3779"/>
              </a:lnSpc>
            </a:pPr>
            <a:endParaRPr lang="en-US" sz="34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2967" lvl="1" indent="-316484" algn="l">
              <a:lnSpc>
                <a:spcPts val="3779"/>
              </a:lnSpc>
              <a:buFont typeface="Arial"/>
              <a:buChar char="•"/>
            </a:pPr>
            <a:r>
              <a:rPr lang="en-US" sz="3499" b="1">
                <a:latin typeface="Arial Bold"/>
                <a:ea typeface="Arial Bold"/>
                <a:cs typeface="Arial Bold"/>
                <a:sym typeface="Arial Bold"/>
              </a:rPr>
              <a:t>1 pomieszczenie do </a:t>
            </a:r>
            <a:r>
              <a:rPr lang="en-US" sz="3499" b="1" err="1">
                <a:latin typeface="Arial Bold"/>
                <a:ea typeface="Arial Bold"/>
                <a:cs typeface="Arial Bold"/>
                <a:sym typeface="Arial Bold"/>
              </a:rPr>
              <a:t>terapii</a:t>
            </a:r>
            <a:r>
              <a:rPr lang="en-US" sz="3499" b="1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499" b="1" err="1">
                <a:latin typeface="Arial Bold"/>
                <a:ea typeface="Arial Bold"/>
                <a:cs typeface="Arial Bold"/>
                <a:sym typeface="Arial Bold"/>
              </a:rPr>
              <a:t>indywidualnej</a:t>
            </a:r>
            <a:r>
              <a:rPr lang="en-US" sz="3499" b="1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lub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poradnictwa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rozumianego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jako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szeroko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pojęta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praca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socjalna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algn="l">
              <a:lnSpc>
                <a:spcPts val="3779"/>
              </a:lnSpc>
            </a:pPr>
            <a:endParaRPr lang="en-US" sz="34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2967" lvl="1" indent="-316484" algn="l">
              <a:lnSpc>
                <a:spcPts val="3779"/>
              </a:lnSpc>
              <a:buFont typeface="Arial"/>
              <a:buChar char="•"/>
            </a:pPr>
            <a:r>
              <a:rPr lang="en-US" sz="3499" b="1" err="1">
                <a:latin typeface="Arial Bold"/>
                <a:ea typeface="Arial Bold"/>
                <a:cs typeface="Arial Bold"/>
                <a:sym typeface="Arial Bold"/>
              </a:rPr>
              <a:t>wydzielone</a:t>
            </a:r>
            <a:r>
              <a:rPr lang="en-US" sz="3499" b="1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499" b="1" err="1">
                <a:latin typeface="Arial Bold"/>
                <a:ea typeface="Arial Bold"/>
                <a:cs typeface="Arial Bold"/>
                <a:sym typeface="Arial Bold"/>
              </a:rPr>
              <a:t>miejsce</a:t>
            </a:r>
            <a:r>
              <a:rPr lang="en-US" sz="3499" b="1">
                <a:latin typeface="Arial Bold"/>
                <a:ea typeface="Arial Bold"/>
                <a:cs typeface="Arial Bold"/>
                <a:sym typeface="Arial Bold"/>
              </a:rPr>
              <a:t> na </a:t>
            </a:r>
            <a:r>
              <a:rPr lang="en-US" sz="3499" b="1" err="1">
                <a:latin typeface="Arial Bold"/>
                <a:ea typeface="Arial Bold"/>
                <a:cs typeface="Arial Bold"/>
                <a:sym typeface="Arial Bold"/>
              </a:rPr>
              <a:t>pralkę</a:t>
            </a:r>
            <a:r>
              <a:rPr lang="en-US" sz="3499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odpowiednio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wyposażone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miejsce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4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prasowania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</a:t>
            </a:r>
          </a:p>
          <a:p>
            <a:pPr algn="l">
              <a:lnSpc>
                <a:spcPts val="3779"/>
              </a:lnSpc>
            </a:pPr>
            <a:endParaRPr lang="en-US" sz="34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3412" lvl="1" indent="-316706" algn="l">
              <a:lnSpc>
                <a:spcPts val="3779"/>
              </a:lnSpc>
              <a:buFont typeface="Arial"/>
              <a:buChar char="•"/>
            </a:pPr>
            <a:r>
              <a:rPr lang="en-US" sz="3499" b="1" err="1">
                <a:latin typeface="Arial Bold"/>
                <a:ea typeface="Arial Bold"/>
                <a:cs typeface="Arial Bold"/>
                <a:sym typeface="Arial Bold"/>
              </a:rPr>
              <a:t>pokój</a:t>
            </a:r>
            <a:r>
              <a:rPr lang="en-US" sz="3499" b="1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499" b="1" err="1">
                <a:latin typeface="Arial Bold"/>
                <a:ea typeface="Arial Bold"/>
                <a:cs typeface="Arial Bold"/>
                <a:sym typeface="Arial Bold"/>
              </a:rPr>
              <a:t>zabiegowo-pielęgniarski</a:t>
            </a:r>
            <a:r>
              <a:rPr lang="en-US" sz="34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597217" lvl="1" indent="-298609" algn="l">
              <a:lnSpc>
                <a:spcPts val="3564"/>
              </a:lnSpc>
            </a:pPr>
            <a:endParaRPr lang="en-US" sz="34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5476" y="1531620"/>
            <a:ext cx="17260524" cy="8130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2"/>
              </a:lnSpc>
            </a:pPr>
            <a:endParaRPr/>
          </a:p>
          <a:p>
            <a:pPr algn="ctr">
              <a:lnSpc>
                <a:spcPts val="4600"/>
              </a:lnSpc>
            </a:pPr>
            <a:r>
              <a:rPr lang="en-US" sz="4260" b="1">
                <a:solidFill>
                  <a:schemeClr val="accent6"/>
                </a:solidFill>
                <a:latin typeface="Arial Bold"/>
                <a:ea typeface="Arial Bold"/>
                <a:cs typeface="Arial Bold"/>
                <a:sym typeface="Arial Bold"/>
              </a:rPr>
              <a:t>Minimalny standard </a:t>
            </a:r>
            <a:r>
              <a:rPr lang="en-US" sz="426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dla </a:t>
            </a:r>
            <a:r>
              <a:rPr lang="en-US" sz="4260" b="1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rPr>
              <a:t>Klubu Senior+:</a:t>
            </a:r>
          </a:p>
          <a:p>
            <a:pPr algn="ctr">
              <a:lnSpc>
                <a:spcPts val="4162"/>
              </a:lnSpc>
            </a:pPr>
            <a:endParaRPr lang="en-US" sz="4260" b="1">
              <a:solidFill>
                <a:srgbClr val="0070C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697061" lvl="1" indent="-348530" algn="l">
              <a:lnSpc>
                <a:spcPts val="4162"/>
              </a:lnSpc>
              <a:buFont typeface="Arial"/>
              <a:buChar char="•"/>
            </a:pPr>
            <a:r>
              <a:rPr lang="en-US" sz="3854" b="1">
                <a:latin typeface="Arial Bold"/>
                <a:ea typeface="Arial Bold"/>
                <a:cs typeface="Arial Bold"/>
                <a:sym typeface="Arial Bold"/>
              </a:rPr>
              <a:t>pomieszczenie ogólnodostępne </a:t>
            </a:r>
            <a:r>
              <a:rPr lang="en-US" sz="3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wyposażone w stoły i krzesła (lub kanapy i fotele) pełniące funkcję sali spotkań,</a:t>
            </a:r>
          </a:p>
          <a:p>
            <a:pPr algn="l">
              <a:lnSpc>
                <a:spcPts val="4162"/>
              </a:lnSpc>
            </a:pPr>
            <a:endParaRPr lang="en-US" sz="385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7061" lvl="1" indent="-348530" algn="l">
              <a:lnSpc>
                <a:spcPts val="4162"/>
              </a:lnSpc>
              <a:buFont typeface="Arial"/>
              <a:buChar char="•"/>
            </a:pPr>
            <a:r>
              <a:rPr lang="en-US" sz="3854" b="1">
                <a:latin typeface="Arial Bold"/>
                <a:ea typeface="Arial Bold"/>
                <a:cs typeface="Arial Bold"/>
                <a:sym typeface="Arial Bold"/>
              </a:rPr>
              <a:t>pomieszczenie albo pomieszczenia kuchenne lub aneks kuchenny</a:t>
            </a:r>
            <a:r>
              <a:rPr lang="en-US" sz="3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wyposażone w sprzęty, urządzenia i naczynia do przygotowania i spożycia posiłku,</a:t>
            </a:r>
          </a:p>
          <a:p>
            <a:pPr algn="l">
              <a:lnSpc>
                <a:spcPts val="4162"/>
              </a:lnSpc>
            </a:pPr>
            <a:endParaRPr lang="en-US" sz="385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7061" lvl="1" indent="-348530" algn="l">
              <a:lnSpc>
                <a:spcPts val="4162"/>
              </a:lnSpc>
              <a:buFont typeface="Arial"/>
              <a:buChar char="•"/>
            </a:pPr>
            <a:r>
              <a:rPr lang="en-US" sz="3854" b="1">
                <a:latin typeface="Arial Bold"/>
                <a:ea typeface="Arial Bold"/>
                <a:cs typeface="Arial Bold"/>
                <a:sym typeface="Arial Bold"/>
              </a:rPr>
              <a:t>łazienka wyposażona w 2 toalety</a:t>
            </a:r>
            <a:r>
              <a:rPr lang="en-US" sz="3854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(dla kobiet i mężczyzn) i umywalkę,</a:t>
            </a:r>
          </a:p>
          <a:p>
            <a:pPr algn="l">
              <a:lnSpc>
                <a:spcPts val="4162"/>
              </a:lnSpc>
            </a:pPr>
            <a:endParaRPr lang="en-US" sz="385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7550" lvl="1" indent="-348775" algn="l">
              <a:lnSpc>
                <a:spcPts val="4162"/>
              </a:lnSpc>
              <a:buFont typeface="Arial"/>
              <a:buChar char="•"/>
            </a:pPr>
            <a:r>
              <a:rPr lang="en-US" sz="3854" b="1" err="1">
                <a:latin typeface="Arial Bold"/>
                <a:ea typeface="Arial Bold"/>
                <a:cs typeface="Arial Bold"/>
                <a:sym typeface="Arial Bold"/>
              </a:rPr>
              <a:t>wydzielone</a:t>
            </a:r>
            <a:r>
              <a:rPr lang="en-US" sz="3854" b="1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54" b="1" err="1">
                <a:latin typeface="Arial Bold"/>
                <a:ea typeface="Arial Bold"/>
                <a:cs typeface="Arial Bold"/>
                <a:sym typeface="Arial Bold"/>
              </a:rPr>
              <a:t>miejsce</a:t>
            </a:r>
            <a:r>
              <a:rPr lang="en-US" sz="3854" b="1"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pełniące funkcję szatni dla seniorów.</a:t>
            </a:r>
          </a:p>
          <a:p>
            <a:pPr marL="697550" lvl="1" indent="-348775" algn="l">
              <a:lnSpc>
                <a:spcPts val="4162"/>
              </a:lnSpc>
            </a:pPr>
            <a:endParaRPr lang="en-US" sz="385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7550" lvl="1" indent="-348775" algn="l">
              <a:lnSpc>
                <a:spcPts val="4162"/>
              </a:lnSpc>
            </a:pPr>
            <a:endParaRPr lang="en-US" sz="385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2000" y="2247900"/>
            <a:ext cx="17100746" cy="7360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6"/>
              </a:lnSpc>
            </a:pPr>
            <a:r>
              <a:rPr lang="en-US" sz="3793" b="1" err="1">
                <a:solidFill>
                  <a:schemeClr val="accent3">
                    <a:lumMod val="75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Podwyższony</a:t>
            </a:r>
            <a:r>
              <a:rPr lang="en-US" sz="3793" b="1">
                <a:solidFill>
                  <a:schemeClr val="accent3">
                    <a:lumMod val="75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standard</a:t>
            </a:r>
            <a:r>
              <a:rPr lang="en-US" sz="379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Klubu Senior+ </a:t>
            </a:r>
          </a:p>
          <a:p>
            <a:pPr algn="ctr">
              <a:lnSpc>
                <a:spcPts val="4096"/>
              </a:lnSpc>
            </a:pPr>
            <a:endParaRPr lang="en-US" sz="3793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096"/>
              </a:lnSpc>
            </a:pPr>
            <a:r>
              <a:rPr lang="en-US" sz="379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lang="en-US" sz="3793" b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fakultatywny</a:t>
            </a:r>
            <a:r>
              <a:rPr lang="en-US" sz="3793" b="1">
                <a:solidFill>
                  <a:srgbClr val="0070C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3793" b="1">
                <a:solidFill>
                  <a:srgbClr val="FF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– dodatkowo punktowany na etapie oceny wojewódzkiej):</a:t>
            </a:r>
          </a:p>
          <a:p>
            <a:pPr algn="ctr">
              <a:lnSpc>
                <a:spcPts val="4096"/>
              </a:lnSpc>
            </a:pPr>
            <a:endParaRPr lang="en-US" sz="3793" b="1">
              <a:solidFill>
                <a:srgbClr val="0070C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686041" lvl="1" indent="-343021" algn="l">
              <a:lnSpc>
                <a:spcPts val="4096"/>
              </a:lnSpc>
              <a:buFont typeface="Arial"/>
              <a:buChar char="•"/>
            </a:pPr>
            <a:r>
              <a:rPr lang="en-US" sz="3793" b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pomieszczenie do </a:t>
            </a:r>
            <a:r>
              <a:rPr lang="en-US" sz="3793" b="1" err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zajęć</a:t>
            </a:r>
            <a:r>
              <a:rPr lang="en-US" sz="3793" b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rehabilitacyjno-</a:t>
            </a:r>
            <a:r>
              <a:rPr lang="en-US" sz="3793" b="1" err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ruchowych</a:t>
            </a:r>
            <a:r>
              <a:rPr lang="en-US" sz="3793" b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wyposażone </a:t>
            </a:r>
            <a:b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 </a:t>
            </a:r>
            <a:r>
              <a:rPr lang="en-US" sz="3793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drabinki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3793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materace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oraz </a:t>
            </a:r>
            <a:r>
              <a:rPr lang="en-US" sz="3793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inne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93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niezbędne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wyposażenie </a:t>
            </a:r>
            <a:r>
              <a:rPr lang="en-US" sz="3793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stosownie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wieku uczestników</a:t>
            </a:r>
          </a:p>
          <a:p>
            <a:pPr algn="l">
              <a:lnSpc>
                <a:spcPts val="4096"/>
              </a:lnSpc>
            </a:pPr>
            <a:endParaRPr lang="en-US" sz="3793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6523" lvl="1" indent="-343262" algn="l">
              <a:lnSpc>
                <a:spcPts val="4096"/>
              </a:lnSpc>
              <a:buFont typeface="Arial"/>
              <a:buChar char="•"/>
            </a:pPr>
            <a:r>
              <a:rPr lang="en-US" sz="3793" b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pomieszczenie </a:t>
            </a:r>
            <a:r>
              <a:rPr lang="en-US" sz="3793" b="1" err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klubowe</a:t>
            </a:r>
            <a:r>
              <a:rPr lang="en-US" sz="3793" b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wyposażone w sprzęt RTV, </a:t>
            </a:r>
            <a:r>
              <a:rPr lang="en-US" sz="3793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komputer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algn="l">
              <a:lnSpc>
                <a:spcPts val="4096"/>
              </a:lnSpc>
            </a:pP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z </a:t>
            </a:r>
            <a:r>
              <a:rPr lang="en-US" sz="3793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dostępem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</a:t>
            </a:r>
            <a:r>
              <a:rPr lang="en-US" sz="3793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Internetu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kanapy i fotele</a:t>
            </a:r>
          </a:p>
          <a:p>
            <a:pPr algn="l">
              <a:lnSpc>
                <a:spcPts val="4096"/>
              </a:lnSpc>
            </a:pPr>
            <a:endParaRPr lang="en-US" sz="3793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86523" lvl="1" indent="-343262" algn="l">
              <a:lnSpc>
                <a:spcPts val="4096"/>
              </a:lnSpc>
              <a:buFont typeface="Arial"/>
              <a:buChar char="•"/>
            </a:pPr>
            <a:r>
              <a:rPr lang="en-US" sz="3793" b="1" err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łazienkę</a:t>
            </a:r>
            <a:r>
              <a:rPr lang="en-US" sz="3793" b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3793" b="1" err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wyposażoną</a:t>
            </a:r>
            <a:r>
              <a:rPr lang="en-US" sz="3793" b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 prysznic z krzesełkiem oraz </a:t>
            </a:r>
            <a:r>
              <a:rPr lang="en-US" sz="3793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uchwyty</a:t>
            </a:r>
            <a:r>
              <a:rPr lang="en-US" sz="3793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pod prysznicem. </a:t>
            </a:r>
          </a:p>
          <a:p>
            <a:pPr marL="686523" lvl="1" indent="-343262" algn="l">
              <a:lnSpc>
                <a:spcPts val="4096"/>
              </a:lnSpc>
            </a:pPr>
            <a:endParaRPr lang="en-US" sz="379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84264" y="1963816"/>
            <a:ext cx="1559052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endParaRPr/>
          </a:p>
          <a:p>
            <a:pPr algn="ctr">
              <a:lnSpc>
                <a:spcPts val="4536"/>
              </a:lnSpc>
            </a:pPr>
            <a:endParaRPr/>
          </a:p>
          <a:p>
            <a:pPr algn="ctr">
              <a:lnSpc>
                <a:spcPts val="4536"/>
              </a:lnSpc>
            </a:pPr>
            <a:endParaRPr/>
          </a:p>
          <a:p>
            <a:pPr algn="ctr">
              <a:lnSpc>
                <a:spcPts val="4536"/>
              </a:lnSpc>
            </a:pPr>
            <a:r>
              <a:rPr lang="en-US" sz="3700" b="1" spc="39">
                <a:solidFill>
                  <a:srgbClr val="0000FF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Kompletowanie dokumentacji ofertowej </a:t>
            </a:r>
          </a:p>
        </p:txBody>
      </p:sp>
      <p:sp>
        <p:nvSpPr>
          <p:cNvPr id="5" name="Freeform 5"/>
          <p:cNvSpPr/>
          <p:nvPr/>
        </p:nvSpPr>
        <p:spPr>
          <a:xfrm>
            <a:off x="6819590" y="5510479"/>
            <a:ext cx="4919870" cy="4114800"/>
          </a:xfrm>
          <a:custGeom>
            <a:avLst/>
            <a:gdLst/>
            <a:ahLst/>
            <a:cxnLst/>
            <a:rect l="l" t="t" r="r" b="b"/>
            <a:pathLst>
              <a:path w="4919870" h="4114800">
                <a:moveTo>
                  <a:pt x="0" y="0"/>
                </a:moveTo>
                <a:lnTo>
                  <a:pt x="4919869" y="0"/>
                </a:lnTo>
                <a:lnTo>
                  <a:pt x="4919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75211" y="3976826"/>
            <a:ext cx="10528664" cy="277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700" b="1" spc="28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Krok</a:t>
            </a:r>
            <a:r>
              <a:rPr lang="en-US" sz="3700" b="1" spc="28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1</a:t>
            </a:r>
            <a:r>
              <a:rPr lang="en-US" sz="3700" spc="28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: Ofertę należy wypełnić w Generatorze Obsługi Dotacji (GOD), załączyć do niej wymagane załączniki i przesłać za </a:t>
            </a:r>
            <a:r>
              <a:rPr lang="en-US" sz="3700" spc="28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pośrednictwem</a:t>
            </a:r>
            <a:r>
              <a:rPr lang="en-US" sz="3700" spc="28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GOD. Generator dostępny jest na stronie:  </a:t>
            </a:r>
            <a:r>
              <a:rPr lang="en-US" sz="3700" spc="28">
                <a:solidFill>
                  <a:srgbClr val="0000FF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www.generator.senior.gov.pl</a:t>
            </a:r>
          </a:p>
          <a:p>
            <a:pPr algn="l">
              <a:lnSpc>
                <a:spcPts val="3600"/>
              </a:lnSpc>
            </a:pPr>
            <a:endParaRPr lang="en-US" sz="3700" spc="28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0" y="2400300"/>
            <a:ext cx="4210050" cy="6486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43000" y="2476500"/>
            <a:ext cx="15772729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Po</a:t>
            </a: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uzupełnieniu oferty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, </a:t>
            </a: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dodaniu 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</a:t>
            </a:r>
            <a:r>
              <a:rPr lang="pl-PL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ymaganych</a:t>
            </a: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załączników, jej weryfikacji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oraz wysłaniu przez oferenta (za pomocą przycisku „złóż ofertę”), system zapisuje ofertę w ba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zie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danych</a:t>
            </a:r>
            <a:r>
              <a:rPr lang="pl-PL" sz="330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, </a:t>
            </a:r>
            <a:r>
              <a:rPr lang="pl-PL" sz="3300" smtClean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a</a:t>
            </a:r>
            <a:r>
              <a:rPr lang="en-US" sz="3300" smtClean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użytkownik</a:t>
            </a: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może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zapisać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ofertę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 formacie PDF i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ją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pl-PL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wydrukow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ać</a:t>
            </a: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. 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/>
            </a:r>
            <a:b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</a:br>
            <a:endParaRPr lang="en-US" sz="3300" dirty="0">
              <a:solidFill>
                <a:srgbClr val="00000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>
              <a:lnSpc>
                <a:spcPts val="3240"/>
              </a:lnSpc>
            </a:pP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Złożona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w GOD </a:t>
            </a: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oferta automatycznie otrzymuje unikalny numer, którym należy </a:t>
            </a:r>
            <a:b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</a:b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się posługiwać w kontaktach z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urzędem wojewódzkim.</a:t>
            </a:r>
            <a:endParaRPr lang="en-US" sz="3300" dirty="0">
              <a:solidFill>
                <a:srgbClr val="00000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>
              <a:lnSpc>
                <a:spcPts val="3240"/>
              </a:lnSpc>
            </a:pPr>
            <a:endParaRPr lang="pl-PL" sz="3300" dirty="0">
              <a:solidFill>
                <a:srgbClr val="00000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>
              <a:lnSpc>
                <a:spcPts val="3240"/>
              </a:lnSpc>
            </a:pPr>
            <a:r>
              <a:rPr lang="pl-PL" sz="3300" b="1" dirty="0">
                <a:solidFill>
                  <a:srgbClr val="0000FF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Proces składania oferty składa się z następujących kroków:</a:t>
            </a:r>
            <a:endParaRPr lang="en-US" sz="3300" b="1" dirty="0">
              <a:solidFill>
                <a:srgbClr val="0000FF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>
              <a:lnSpc>
                <a:spcPts val="3240"/>
              </a:lnSpc>
            </a:pPr>
            <a:endParaRPr lang="pl-PL" sz="3300" b="1" dirty="0">
              <a:solidFill>
                <a:srgbClr val="0000FF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marL="514350" indent="-514350">
              <a:lnSpc>
                <a:spcPts val="3240"/>
              </a:lnSpc>
              <a:buFont typeface="+mj-lt"/>
              <a:buAutoNum type="arabicPeriod"/>
            </a:pP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wypełnienia wszystkich pól oferty oraz dodania wymaganych załączników;</a:t>
            </a:r>
            <a:endParaRPr lang="en-US" sz="3300" dirty="0">
              <a:solidFill>
                <a:srgbClr val="00000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marL="514350" indent="-514350">
              <a:lnSpc>
                <a:spcPts val="3240"/>
              </a:lnSpc>
              <a:buFont typeface="+mj-lt"/>
              <a:buAutoNum type="arabicPeriod"/>
            </a:pP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złożenia oferty w Generatorze Obsługi Dotacji – za pomocą przycisku „złóż ofertę”;</a:t>
            </a:r>
            <a:endParaRPr lang="en-US" sz="3300" dirty="0">
              <a:solidFill>
                <a:srgbClr val="00000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marL="514350" indent="-514350">
              <a:lnSpc>
                <a:spcPts val="3240"/>
              </a:lnSpc>
              <a:buFont typeface="+mj-lt"/>
              <a:buAutoNum type="arabicPeriod"/>
            </a:pPr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zapisania złożonej oferty w formacie PDF wraz z załącznikami;</a:t>
            </a:r>
            <a:endParaRPr lang="en-US" sz="3300" dirty="0">
              <a:solidFill>
                <a:srgbClr val="00000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marL="514350" indent="-514350">
              <a:lnSpc>
                <a:spcPts val="3240"/>
              </a:lnSpc>
              <a:buFont typeface="+mj-lt"/>
              <a:buAutoNum type="arabicPeriod"/>
            </a:pP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Wydrukowania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oferty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wraz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z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załącznikami</a:t>
            </a:r>
            <a:endParaRPr lang="en-US" sz="3300" dirty="0">
              <a:solidFill>
                <a:srgbClr val="00000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marL="514350" indent="-514350">
              <a:lnSpc>
                <a:spcPts val="3240"/>
              </a:lnSpc>
              <a:buFont typeface="+mj-lt"/>
              <a:buAutoNum type="arabicPeriod"/>
            </a:pP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Złożenia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pieczęci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i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podpisów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na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dokumentacji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(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oferta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+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załączniki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)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przez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osoby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uprawnione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;</a:t>
            </a:r>
          </a:p>
          <a:p>
            <a:pPr marL="514350" indent="-514350">
              <a:lnSpc>
                <a:spcPts val="3240"/>
              </a:lnSpc>
              <a:buFont typeface="+mj-lt"/>
              <a:buAutoNum type="arabicPeriod"/>
            </a:pP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Zeskanowania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podpisanej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dokumentacji</a:t>
            </a:r>
            <a:endParaRPr lang="pl-PL" sz="3300" dirty="0">
              <a:solidFill>
                <a:srgbClr val="00000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>
              <a:lnSpc>
                <a:spcPts val="3240"/>
              </a:lnSpc>
            </a:pPr>
            <a:endParaRPr lang="en-US" sz="3000" b="1" dirty="0"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" name="Freeform 5" descr="SPZOZ Kraśnik • Skrzynka EPUAP"/>
          <p:cNvSpPr/>
          <p:nvPr/>
        </p:nvSpPr>
        <p:spPr>
          <a:xfrm>
            <a:off x="14097000" y="8953500"/>
            <a:ext cx="3492000" cy="1224000"/>
          </a:xfrm>
          <a:custGeom>
            <a:avLst/>
            <a:gdLst/>
            <a:ahLst/>
            <a:cxnLst/>
            <a:rect l="l" t="t" r="r" b="b"/>
            <a:pathLst>
              <a:path w="4427287" h="1844703">
                <a:moveTo>
                  <a:pt x="0" y="0"/>
                </a:moveTo>
                <a:lnTo>
                  <a:pt x="4427287" y="0"/>
                </a:lnTo>
                <a:lnTo>
                  <a:pt x="4427287" y="1844703"/>
                </a:lnTo>
                <a:lnTo>
                  <a:pt x="0" y="18447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43000" y="2781300"/>
            <a:ext cx="15772729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000">
                <a:latin typeface="Arimo"/>
                <a:ea typeface="Arimo"/>
                <a:cs typeface="Arimo"/>
                <a:sym typeface="Arimo"/>
              </a:rPr>
              <a:t>7. </a:t>
            </a:r>
            <a:r>
              <a:rPr lang="pl-PL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podpisania oferty </a:t>
            </a:r>
            <a:r>
              <a:rPr lang="pl-PL" sz="3300" b="1">
                <a:solidFill>
                  <a:srgbClr val="0000FF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kwalifikowalnym podpisem elektronicznym </a:t>
            </a:r>
            <a:r>
              <a:rPr lang="pl-PL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przez osoby upoważnione do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pl-PL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reprezentowania jednostki samorządu terytorialnego i – kontrasygnowania przez skarbnika,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pl-PL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wraz z wymaganymi załącznikami;</a:t>
            </a:r>
            <a:endParaRPr lang="en-US" sz="3300"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>
              <a:lnSpc>
                <a:spcPts val="3240"/>
              </a:lnSpc>
            </a:pPr>
            <a:endParaRPr lang="en-US" sz="3300" b="1">
              <a:solidFill>
                <a:srgbClr val="0070C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>
              <a:lnSpc>
                <a:spcPts val="3240"/>
              </a:lnSpc>
            </a:pPr>
            <a:r>
              <a:rPr lang="en-US" sz="3300" b="1">
                <a:solidFill>
                  <a:srgbClr val="FF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UWAGA</a:t>
            </a:r>
            <a:r>
              <a:rPr lang="en-US" sz="33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: 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 przypadku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braku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możliwości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złożenia na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dokumentach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dwóch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podpisów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elektronicznych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dopuszcza się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załączenie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zeskanowanej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dokumentacji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opatrzonej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podpisami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tradycyjnymi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osób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uprawnionych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do złożenia oferty i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przesłanie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jej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za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pośrednictwem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ePUAP z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podpisem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elektronicznym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Wójta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/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Burmistrza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/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Prezydenta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/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Starosty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/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Marszałka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</a:t>
            </a:r>
            <a:r>
              <a:rPr lang="en-US" sz="3300" err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Woj</a:t>
            </a: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. </a:t>
            </a:r>
          </a:p>
          <a:p>
            <a:pPr>
              <a:lnSpc>
                <a:spcPts val="3240"/>
              </a:lnSpc>
            </a:pPr>
            <a:endParaRPr lang="pl-PL" sz="3300" b="1">
              <a:solidFill>
                <a:srgbClr val="FF000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>
              <a:lnSpc>
                <a:spcPts val="3240"/>
              </a:lnSpc>
            </a:pPr>
            <a:r>
              <a:rPr lang="en-US" sz="3300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5</a:t>
            </a:r>
            <a:r>
              <a:rPr lang="en-US" sz="3300" b="1"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. </a:t>
            </a:r>
            <a:r>
              <a:rPr lang="pl-PL" sz="330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złożenia oferty w wersji elektronicznej do </a:t>
            </a:r>
            <a:r>
              <a:rPr lang="en-US" sz="330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ŚUW </a:t>
            </a:r>
            <a:r>
              <a:rPr lang="pl-PL" sz="330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za pośrednictwem </a:t>
            </a:r>
            <a:r>
              <a:rPr lang="en-US" sz="3300" err="1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platformy</a:t>
            </a:r>
            <a:r>
              <a:rPr lang="en-US" sz="330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ePUAP</a:t>
            </a:r>
            <a:r>
              <a:rPr lang="pl-PL" sz="330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w terminie </a:t>
            </a:r>
            <a:r>
              <a:rPr lang="pl-PL" sz="3300" b="1">
                <a:solidFill>
                  <a:srgbClr val="0000FF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do 24 stycznia 2025 roku</a:t>
            </a:r>
            <a:r>
              <a:rPr lang="en-US" sz="3300" b="1">
                <a:solidFill>
                  <a:srgbClr val="0000FF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 do </a:t>
            </a:r>
            <a:r>
              <a:rPr lang="en-US" sz="3300" b="1" err="1">
                <a:solidFill>
                  <a:srgbClr val="0000FF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godz</a:t>
            </a:r>
            <a:r>
              <a:rPr lang="en-US" sz="3300" b="1">
                <a:solidFill>
                  <a:srgbClr val="0000FF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. 24.00</a:t>
            </a:r>
            <a:r>
              <a:rPr lang="pl-PL" sz="3300" b="1">
                <a:solidFill>
                  <a:srgbClr val="0000FF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. </a:t>
            </a:r>
            <a:endParaRPr lang="en-US" sz="3300" b="1">
              <a:solidFill>
                <a:srgbClr val="0000FF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5" name="Freeform 5" descr="SPZOZ Kraśnik • Skrzynka EPUAP"/>
          <p:cNvSpPr/>
          <p:nvPr/>
        </p:nvSpPr>
        <p:spPr>
          <a:xfrm>
            <a:off x="13407356" y="8062789"/>
            <a:ext cx="3492000" cy="1224000"/>
          </a:xfrm>
          <a:custGeom>
            <a:avLst/>
            <a:gdLst/>
            <a:ahLst/>
            <a:cxnLst/>
            <a:rect l="l" t="t" r="r" b="b"/>
            <a:pathLst>
              <a:path w="4427287" h="1844703">
                <a:moveTo>
                  <a:pt x="0" y="0"/>
                </a:moveTo>
                <a:lnTo>
                  <a:pt x="4427287" y="0"/>
                </a:lnTo>
                <a:lnTo>
                  <a:pt x="4427287" y="1844703"/>
                </a:lnTo>
                <a:lnTo>
                  <a:pt x="0" y="18447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874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4840" y="1485900"/>
            <a:ext cx="17305952" cy="6117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6"/>
              </a:lnSpc>
            </a:pPr>
            <a:endParaRPr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46"/>
              </a:lnSpc>
            </a:pPr>
            <a:r>
              <a:rPr lang="en-US" sz="33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Celem Programu Senior+ jest wsparcie finansowe j.s.t. w realizacji </a:t>
            </a:r>
            <a:r>
              <a:rPr lang="en-US" sz="330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zadań własnych </a:t>
            </a:r>
            <a:r>
              <a:rPr lang="en-US" sz="33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określonych w ustawie o pomocy społecznej, polegających </a:t>
            </a:r>
            <a:r>
              <a:rPr lang="en-US" sz="3300" u="sng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 tworzeniu dziennych ośrodków wsparcia</a:t>
            </a:r>
            <a:r>
              <a:rPr lang="en-US" sz="33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>
              <a:lnSpc>
                <a:spcPts val="3356"/>
              </a:lnSpc>
            </a:pPr>
            <a:endParaRPr lang="en-US" sz="330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3356"/>
              </a:lnSpc>
            </a:pPr>
            <a:r>
              <a:rPr lang="en-US" sz="33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 ramach Modułu I mogą zostać utworzone Dzienne Domy Senior+ oraz Kluby Senior+.</a:t>
            </a:r>
          </a:p>
          <a:p>
            <a:pPr algn="just">
              <a:lnSpc>
                <a:spcPts val="3356"/>
              </a:lnSpc>
            </a:pPr>
            <a:endParaRPr lang="en-US" sz="350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>
              <a:lnSpc>
                <a:spcPts val="3356"/>
              </a:lnSpc>
            </a:pPr>
            <a:endParaRPr lang="en-US" sz="350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ts val="3356"/>
              </a:lnSpc>
            </a:pPr>
            <a:endParaRPr lang="en-US" sz="350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ts val="3356"/>
              </a:lnSpc>
            </a:pPr>
            <a:endParaRPr lang="en-US" sz="350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ts val="3356"/>
              </a:lnSpc>
            </a:pPr>
            <a:r>
              <a:rPr lang="en-US" sz="3500">
                <a:solidFill>
                  <a:srgbClr val="00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</a:t>
            </a:r>
          </a:p>
          <a:p>
            <a:pPr algn="just">
              <a:lnSpc>
                <a:spcPts val="3356"/>
              </a:lnSpc>
            </a:pPr>
            <a:endParaRPr lang="en-US" sz="350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61171" lvl="1" indent="-230586" algn="just">
              <a:lnSpc>
                <a:spcPts val="2752"/>
              </a:lnSpc>
            </a:pPr>
            <a:endParaRPr lang="en-US" sz="3500" b="1">
              <a:solidFill>
                <a:srgbClr val="000000"/>
              </a:solidFill>
              <a:latin typeface="Times New Roman" panose="02020603050405020304" pitchFamily="18" charset="0"/>
              <a:ea typeface="Arial Bold"/>
              <a:cs typeface="Times New Roman" panose="02020603050405020304" pitchFamily="18" charset="0"/>
              <a:sym typeface="Arial Bold"/>
            </a:endParaRPr>
          </a:p>
          <a:p>
            <a:pPr marL="345877" lvl="1" indent="-172939" algn="just">
              <a:lnSpc>
                <a:spcPts val="2064"/>
              </a:lnSpc>
            </a:pPr>
            <a:r>
              <a:rPr lang="en-US" sz="35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</a:p>
          <a:p>
            <a:pPr marL="461171" lvl="1" indent="-230586" algn="just">
              <a:lnSpc>
                <a:spcPts val="2752"/>
              </a:lnSpc>
            </a:pPr>
            <a:endParaRPr lang="en-US" sz="350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83946"/>
              </p:ext>
            </p:extLst>
          </p:nvPr>
        </p:nvGraphicFramePr>
        <p:xfrm>
          <a:off x="624840" y="4229100"/>
          <a:ext cx="16916400" cy="580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314">
                  <a:extLst>
                    <a:ext uri="{9D8B030D-6E8A-4147-A177-3AD203B41FA5}">
                      <a16:colId xmlns:a16="http://schemas.microsoft.com/office/drawing/2014/main" val="161801551"/>
                    </a:ext>
                  </a:extLst>
                </a:gridCol>
                <a:gridCol w="4733086">
                  <a:extLst>
                    <a:ext uri="{9D8B030D-6E8A-4147-A177-3AD203B41FA5}">
                      <a16:colId xmlns:a16="http://schemas.microsoft.com/office/drawing/2014/main" val="970376972"/>
                    </a:ext>
                  </a:extLst>
                </a:gridCol>
              </a:tblGrid>
              <a:tr h="4946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bg1"/>
                          </a:solidFill>
                        </a:rPr>
                        <a:t>Beneficjenci pośredni Programu</a:t>
                      </a:r>
                      <a:endParaRPr lang="pl-PL" sz="2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Beneficjenci</a:t>
                      </a:r>
                      <a:r>
                        <a:rPr lang="en-US" sz="2800" baseline="0"/>
                        <a:t> </a:t>
                      </a:r>
                      <a:r>
                        <a:rPr lang="en-US" sz="2800" baseline="0" err="1"/>
                        <a:t>bezpośredni</a:t>
                      </a:r>
                      <a:r>
                        <a:rPr lang="en-US" sz="2800" baseline="0"/>
                        <a:t> </a:t>
                      </a:r>
                      <a:endParaRPr lang="pl-P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59649"/>
                  </a:ext>
                </a:extLst>
              </a:tr>
              <a:tr h="5043295">
                <a:tc>
                  <a:txBody>
                    <a:bodyPr/>
                    <a:lstStyle/>
                    <a:p>
                      <a:pPr marL="562405" lvl="1" indent="-281203">
                        <a:lnSpc>
                          <a:spcPts val="3356"/>
                        </a:lnSpc>
                        <a:buFont typeface="Arial"/>
                        <a:buChar char="•"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 Bold"/>
                          <a:cs typeface="Times New Roman" panose="02020603050405020304" pitchFamily="18" charset="0"/>
                          <a:sym typeface="Arial Bold"/>
                        </a:rPr>
                        <a:t>J.s.t., na terenie których brak jest ośrodków wsparcia dedykowanych seniorom </a:t>
                      </a:r>
                      <a:br>
                        <a:rPr lang="en-US" sz="2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 Bold"/>
                          <a:cs typeface="Times New Roman" panose="02020603050405020304" pitchFamily="18" charset="0"/>
                          <a:sym typeface="Arial Bold"/>
                        </a:rPr>
                      </a:br>
                      <a:r>
                        <a:rPr lang="en-US" sz="29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Arial Bold"/>
                          <a:cs typeface="Times New Roman" panose="02020603050405020304" pitchFamily="18" charset="0"/>
                          <a:sym typeface="Arial Bold"/>
                        </a:rPr>
                        <a:t>lub</a:t>
                      </a:r>
                    </a:p>
                    <a:p>
                      <a:pPr marL="562405" lvl="1" indent="-281203">
                        <a:lnSpc>
                          <a:spcPts val="3356"/>
                        </a:lnSpc>
                        <a:buFont typeface="Arial"/>
                        <a:buChar char="•"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 Bold"/>
                          <a:cs typeface="Times New Roman" panose="02020603050405020304" pitchFamily="18" charset="0"/>
                          <a:sym typeface="Arial Bold"/>
                        </a:rPr>
                        <a:t>Jednostki posiadające ww. Infrastrukturę. </a:t>
                      </a:r>
                      <a:br>
                        <a:rPr lang="en-US" sz="2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 Bold"/>
                          <a:cs typeface="Times New Roman" panose="02020603050405020304" pitchFamily="18" charset="0"/>
                          <a:sym typeface="Arial Bold"/>
                        </a:rPr>
                      </a:br>
                      <a:r>
                        <a:rPr lang="en-US" sz="2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 Bold"/>
                          <a:cs typeface="Times New Roman" panose="02020603050405020304" pitchFamily="18" charset="0"/>
                          <a:sym typeface="Arial Bold"/>
                        </a:rPr>
                        <a:t>Warunek </a:t>
                      </a:r>
                      <a:r>
                        <a:rPr lang="en-US" sz="290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 Bold"/>
                          <a:cs typeface="Times New Roman" panose="02020603050405020304" pitchFamily="18" charset="0"/>
                          <a:sym typeface="Arial Bold"/>
                        </a:rPr>
                        <a:t>aplikowania</a:t>
                      </a:r>
                      <a:r>
                        <a:rPr lang="en-US" sz="2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 Bold"/>
                          <a:cs typeface="Times New Roman" panose="02020603050405020304" pitchFamily="18" charset="0"/>
                          <a:sym typeface="Arial Bold"/>
                        </a:rPr>
                        <a:t> o środki w PW S+: </a:t>
                      </a:r>
                      <a:r>
                        <a:rPr lang="en-US" sz="29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Arial Bold"/>
                          <a:cs typeface="Times New Roman" panose="02020603050405020304" pitchFamily="18" charset="0"/>
                          <a:sym typeface="Arial Bold"/>
                        </a:rPr>
                        <a:t>j.s.t. dysponuje aktualną strategią rozwiązywania problemów społecznych/strategią rozwoju, która uwzględnia rozwój tego typu ośrodków. </a:t>
                      </a:r>
                    </a:p>
                    <a:p>
                      <a:pPr marL="562405" lvl="1" indent="-281203">
                        <a:lnSpc>
                          <a:spcPts val="3356"/>
                        </a:lnSpc>
                      </a:pPr>
                      <a:endParaRPr lang="en-US" sz="29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562405" lvl="1" indent="-281203">
                        <a:lnSpc>
                          <a:spcPts val="3356"/>
                        </a:lnSpc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  J.s.t. mogą tworzyć ww. placówki samodzielnie, </a:t>
                      </a:r>
                      <a:r>
                        <a:rPr lang="en-US" sz="27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w partnerstwie </a:t>
                      </a:r>
                      <a:r>
                        <a:rPr lang="en-US" sz="27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/>
                      </a:r>
                      <a:br>
                        <a:rPr lang="en-US" sz="27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</a:br>
                      <a:r>
                        <a:rPr lang="en-US" sz="27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z podmiotami niepublicznymi, o których mowa </a:t>
                      </a:r>
                      <a:r>
                        <a:rPr lang="en-US" sz="27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w ustawie</a:t>
                      </a:r>
                      <a:r>
                        <a:rPr lang="en-US" sz="2700" b="1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o pożytku publ. </a:t>
                      </a:r>
                      <a:br>
                        <a:rPr lang="en-US" sz="27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</a:br>
                      <a:r>
                        <a:rPr lang="en-US" sz="27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 wolontariacie</a:t>
                      </a:r>
                      <a:r>
                        <a:rPr lang="en-US" sz="27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lub </a:t>
                      </a:r>
                      <a:r>
                        <a:rPr lang="en-US" sz="27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zlecić realizację </a:t>
                      </a:r>
                      <a:r>
                        <a:rPr lang="en-US" sz="27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zadania tym podmiotom w trybie ww. ustawy</a:t>
                      </a:r>
                    </a:p>
                    <a:p>
                      <a:endParaRPr lang="pl-PL" sz="2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Bold"/>
                          <a:cs typeface="Times New Roman" panose="02020603050405020304" pitchFamily="18" charset="0"/>
                          <a:sym typeface="Arial Bold"/>
                        </a:rPr>
                        <a:t>Osoby nieaktywne zawodowo w wieku 60+.</a:t>
                      </a:r>
                    </a:p>
                    <a:p>
                      <a:endParaRPr lang="pl-PL" sz="2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8795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51642" y="1687520"/>
            <a:ext cx="14904720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9"/>
              </a:lnSpc>
            </a:pPr>
            <a:endParaRPr/>
          </a:p>
          <a:p>
            <a:pPr algn="ctr">
              <a:lnSpc>
                <a:spcPts val="3936"/>
              </a:lnSpc>
            </a:pPr>
            <a:r>
              <a:rPr lang="en-US" sz="3700" b="1" spc="34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Załączniki do oferty w Module I:</a:t>
            </a:r>
          </a:p>
          <a:p>
            <a:pPr algn="ctr">
              <a:lnSpc>
                <a:spcPts val="3936"/>
              </a:lnSpc>
            </a:pPr>
            <a:endParaRPr lang="en-US" sz="3645" b="1" spc="34">
              <a:solidFill>
                <a:srgbClr val="0070C0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42373" y="3924300"/>
            <a:ext cx="12534014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3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Oświadczenie o </a:t>
            </a:r>
            <a:r>
              <a:rPr lang="en-US" sz="3300" b="1" spc="33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kwalifikowalności</a:t>
            </a:r>
            <a:r>
              <a:rPr lang="en-US" sz="33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VAT </a:t>
            </a:r>
            <a:r>
              <a:rPr lang="en-US" sz="3300" b="1" spc="33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(dostępne na stronie  ŚUW -&gt; Polityka Społeczna -&gt; Program Senior+ edycja 2025 (</a:t>
            </a:r>
            <a:r>
              <a:rPr lang="en-US" sz="33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dostępne w zakłace Senior+)</a:t>
            </a:r>
          </a:p>
          <a:p>
            <a:pPr algn="l">
              <a:lnSpc>
                <a:spcPts val="4320"/>
              </a:lnSpc>
            </a:pPr>
            <a:endParaRPr lang="en-US" sz="3300" b="1" spc="33">
              <a:solidFill>
                <a:srgbClr val="000000"/>
              </a:solidFill>
              <a:latin typeface="Arial" panose="020B0604020202020204" pitchFamily="34" charset="0"/>
              <a:ea typeface="TT Rounds Condensed Bold"/>
              <a:cs typeface="Arial" panose="020B0604020202020204" pitchFamily="34" charset="0"/>
              <a:sym typeface="TT Rounds Condensed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17767" y="3940006"/>
            <a:ext cx="2224546" cy="1289310"/>
            <a:chOff x="0" y="0"/>
            <a:chExt cx="2966062" cy="1719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6085" cy="1719072"/>
            </a:xfrm>
            <a:custGeom>
              <a:avLst/>
              <a:gdLst/>
              <a:ahLst/>
              <a:cxnLst/>
              <a:rect l="l" t="t" r="r" b="b"/>
              <a:pathLst>
                <a:path w="2966085" h="1719072">
                  <a:moveTo>
                    <a:pt x="0" y="0"/>
                  </a:moveTo>
                  <a:lnTo>
                    <a:pt x="2106549" y="0"/>
                  </a:lnTo>
                  <a:lnTo>
                    <a:pt x="2966085" y="859536"/>
                  </a:lnTo>
                  <a:lnTo>
                    <a:pt x="2106549" y="1719072"/>
                  </a:lnTo>
                  <a:lnTo>
                    <a:pt x="0" y="1719072"/>
                  </a:lnTo>
                  <a:close/>
                </a:path>
              </a:pathLst>
            </a:custGeom>
            <a:solidFill>
              <a:srgbClr val="5B9BD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26208" y="4099463"/>
            <a:ext cx="1333100" cy="97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46341" y="6098251"/>
            <a:ext cx="2224546" cy="1289310"/>
            <a:chOff x="0" y="0"/>
            <a:chExt cx="2966062" cy="1719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66085" cy="1719072"/>
            </a:xfrm>
            <a:custGeom>
              <a:avLst/>
              <a:gdLst/>
              <a:ahLst/>
              <a:cxnLst/>
              <a:rect l="l" t="t" r="r" b="b"/>
              <a:pathLst>
                <a:path w="2966085" h="1719072">
                  <a:moveTo>
                    <a:pt x="0" y="0"/>
                  </a:moveTo>
                  <a:lnTo>
                    <a:pt x="2106549" y="0"/>
                  </a:lnTo>
                  <a:lnTo>
                    <a:pt x="2966085" y="859536"/>
                  </a:lnTo>
                  <a:lnTo>
                    <a:pt x="2106549" y="1719072"/>
                  </a:lnTo>
                  <a:lnTo>
                    <a:pt x="0" y="1719072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323222" y="6190073"/>
            <a:ext cx="1333100" cy="97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3682" y="5937945"/>
            <a:ext cx="1299268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300" b="1" u="sng" spc="33">
                <a:solidFill>
                  <a:srgbClr val="0563C1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  <a:hlinkClick r:id="rId5" tooltip="https://www.kielce.uw.gov.pl/pl/urzad/polityka-spoleczna/program-rzadowy-senior/edycja-2024/25431,Edycja-2024.html"/>
              </a:rPr>
              <a:t>Tabela w </a:t>
            </a:r>
            <a:r>
              <a:rPr lang="en-US" sz="3300" b="1" u="sng" spc="33" err="1">
                <a:solidFill>
                  <a:srgbClr val="0563C1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  <a:hlinkClick r:id="rId5" tooltip="https://www.kielce.uw.gov.pl/pl/urzad/polityka-spoleczna/program-rzadowy-senior/edycja-2024/25431,Edycja-2024.html"/>
              </a:rPr>
              <a:t>układzie</a:t>
            </a:r>
            <a:r>
              <a:rPr lang="en-US" sz="3300" b="1" u="sng" spc="33">
                <a:solidFill>
                  <a:srgbClr val="0563C1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  <a:hlinkClick r:id="rId5" tooltip="https://www.kielce.uw.gov.pl/pl/urzad/polityka-spoleczna/program-rzadowy-senior/edycja-2024/25431,Edycja-2024.html"/>
              </a:rPr>
              <a:t> </a:t>
            </a:r>
            <a:r>
              <a:rPr lang="en-US" sz="3300" b="1" u="sng" spc="33" err="1">
                <a:solidFill>
                  <a:srgbClr val="0563C1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  <a:hlinkClick r:id="rId5" tooltip="https://www.kielce.uw.gov.pl/pl/urzad/polityka-spoleczna/program-rzadowy-senior/edycja-2024/25431,Edycja-2024.html"/>
              </a:rPr>
              <a:t>paragrafowym</a:t>
            </a:r>
            <a:r>
              <a:rPr lang="en-US" sz="3300" b="1" u="sng" spc="33">
                <a:solidFill>
                  <a:srgbClr val="0563C1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  <a:hlinkClick r:id="rId5" tooltip="https://www.kielce.uw.gov.pl/pl/urzad/polityka-spoleczna/program-rzadowy-senior/edycja-2024/25431,Edycja-2024.html"/>
              </a:rPr>
              <a:t> </a:t>
            </a:r>
            <a:r>
              <a:rPr lang="en-US" sz="33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– dodatowy </a:t>
            </a:r>
            <a:r>
              <a:rPr lang="en-US" sz="3300" b="1" spc="33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załącznik</a:t>
            </a:r>
            <a:r>
              <a:rPr lang="en-US" sz="33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</a:t>
            </a:r>
            <a:r>
              <a:rPr lang="en-US" sz="3300" b="1" spc="33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wymagany</a:t>
            </a:r>
            <a:r>
              <a:rPr lang="en-US" sz="33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przez </a:t>
            </a:r>
            <a:r>
              <a:rPr lang="en-US" sz="3300" b="1" spc="33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Wojewodę</a:t>
            </a:r>
            <a:r>
              <a:rPr lang="en-US" sz="33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Świętokrzyskiego </a:t>
            </a:r>
            <a:r>
              <a:rPr lang="en-US" sz="3300" b="1" spc="33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(dostępna na stronie  ŚUW -&gt; Polityka Społeczna -&gt; Program Senior+ edycja 2025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65761" y="3955120"/>
            <a:ext cx="1333100" cy="97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3576" y="5361492"/>
            <a:ext cx="1333100" cy="97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67200" y="2417172"/>
            <a:ext cx="1033629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Program inwestycyjny</a:t>
            </a:r>
            <a:endParaRPr lang="en-US" sz="3600" b="1" spc="33">
              <a:solidFill>
                <a:srgbClr val="0000FF"/>
              </a:solidFill>
              <a:latin typeface="Arial" panose="020B0604020202020204" pitchFamily="34" charset="0"/>
              <a:ea typeface="TT Rounds Condensed Bold"/>
              <a:cs typeface="Arial" panose="020B0604020202020204" pitchFamily="34" charset="0"/>
              <a:sym typeface="TT Rounds Condensed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613827" y="2027915"/>
            <a:ext cx="2224546" cy="1289310"/>
            <a:chOff x="0" y="0"/>
            <a:chExt cx="2966062" cy="1719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6085" cy="1719072"/>
            </a:xfrm>
            <a:custGeom>
              <a:avLst/>
              <a:gdLst/>
              <a:ahLst/>
              <a:cxnLst/>
              <a:rect l="l" t="t" r="r" b="b"/>
              <a:pathLst>
                <a:path w="2966085" h="1719072">
                  <a:moveTo>
                    <a:pt x="0" y="0"/>
                  </a:moveTo>
                  <a:lnTo>
                    <a:pt x="2106549" y="0"/>
                  </a:lnTo>
                  <a:lnTo>
                    <a:pt x="2966085" y="859536"/>
                  </a:lnTo>
                  <a:lnTo>
                    <a:pt x="2106549" y="1719072"/>
                  </a:lnTo>
                  <a:lnTo>
                    <a:pt x="0" y="1719072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828800" y="2207693"/>
            <a:ext cx="1333100" cy="97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4306" y="3494071"/>
            <a:ext cx="15729293" cy="4962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300" spc="32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Jeśli</a:t>
            </a:r>
            <a:r>
              <a:rPr lang="en-US" sz="3300" spc="32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</a:t>
            </a:r>
            <a:r>
              <a:rPr lang="en-US" sz="3300" spc="32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oferent</a:t>
            </a:r>
            <a:r>
              <a:rPr lang="en-US" sz="3300" spc="32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</a:t>
            </a:r>
            <a:r>
              <a:rPr lang="en-US" sz="3300" spc="32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realizuje</a:t>
            </a:r>
            <a:r>
              <a:rPr lang="en-US" sz="3300" spc="32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</a:t>
            </a:r>
            <a:r>
              <a:rPr lang="en-US" sz="3300" b="1" spc="32" err="1">
                <a:solidFill>
                  <a:srgbClr val="FF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przebudowę</a:t>
            </a:r>
            <a:r>
              <a:rPr lang="en-US" sz="3300" spc="32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do oferty należy </a:t>
            </a:r>
            <a:r>
              <a:rPr lang="en-US" sz="3300" spc="32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dołączyć</a:t>
            </a:r>
            <a:r>
              <a:rPr lang="en-US" sz="3300" spc="32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</a:t>
            </a:r>
            <a:r>
              <a:rPr lang="en-US" sz="3300" b="1" spc="32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program inwestycyjny.</a:t>
            </a:r>
            <a:endParaRPr lang="en-US" sz="3300" b="1" spc="33">
              <a:solidFill>
                <a:srgbClr val="000000"/>
              </a:solidFill>
              <a:latin typeface="Arial" panose="020B0604020202020204" pitchFamily="34" charset="0"/>
              <a:ea typeface="TT Rounds Condensed Bold"/>
              <a:cs typeface="Arial" panose="020B0604020202020204" pitchFamily="34" charset="0"/>
              <a:sym typeface="TT Rounds Condensed Bold"/>
            </a:endParaRPr>
          </a:p>
          <a:p>
            <a:pPr algn="just">
              <a:lnSpc>
                <a:spcPts val="4320"/>
              </a:lnSpc>
            </a:pPr>
            <a:endParaRPr lang="en-US" sz="3600" b="1" spc="33">
              <a:solidFill>
                <a:srgbClr val="000000"/>
              </a:solidFill>
              <a:latin typeface="Arial" panose="020B0604020202020204" pitchFamily="34" charset="0"/>
              <a:ea typeface="TT Rounds Condensed Bold"/>
              <a:cs typeface="Arial" panose="020B0604020202020204" pitchFamily="34" charset="0"/>
              <a:sym typeface="TT Rounds Condensed Bold"/>
            </a:endParaRPr>
          </a:p>
          <a:p>
            <a:pPr algn="just">
              <a:lnSpc>
                <a:spcPts val="4320"/>
              </a:lnSpc>
            </a:pPr>
            <a:r>
              <a:rPr lang="en-US" sz="3600" spc="33" err="1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Wzorzec</a:t>
            </a:r>
            <a:r>
              <a:rPr lang="en-US" sz="3600" spc="33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Programu inwestycyjnego </a:t>
            </a:r>
            <a:r>
              <a:rPr lang="en-US" sz="3600" spc="33" err="1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zawierający</a:t>
            </a:r>
            <a:r>
              <a:rPr lang="en-US" sz="3600" spc="33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</a:t>
            </a:r>
            <a:r>
              <a:rPr lang="en-US" sz="3600" spc="33" err="1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instrukcję</a:t>
            </a:r>
            <a:r>
              <a:rPr lang="en-US" sz="3600" spc="33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</a:t>
            </a:r>
            <a:r>
              <a:rPr lang="en-US" sz="3600" spc="33" err="1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jego</a:t>
            </a:r>
            <a:r>
              <a:rPr lang="en-US" sz="3600" spc="33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</a:t>
            </a:r>
            <a:r>
              <a:rPr lang="en-US" sz="3600" spc="33" err="1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wypełnienia</a:t>
            </a:r>
            <a:r>
              <a:rPr lang="en-US" sz="3600" spc="33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oraz formularz PB-5 dostępny na stronie ŚUW -&gt; Polityka Społeczna -&gt; </a:t>
            </a:r>
            <a:r>
              <a:rPr lang="en-US" sz="3600" spc="33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  <a:hlinkClick r:id="rId5"/>
              </a:rPr>
              <a:t>Program Senior+ edycja 2025</a:t>
            </a:r>
            <a:endParaRPr lang="en-US" sz="3600" spc="33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T Rounds Condensed Bold"/>
              <a:cs typeface="Arial" panose="020B0604020202020204" pitchFamily="34" charset="0"/>
              <a:sym typeface="TT Rounds Condensed Bold"/>
            </a:endParaRPr>
          </a:p>
          <a:p>
            <a:pPr algn="just">
              <a:lnSpc>
                <a:spcPts val="4320"/>
              </a:lnSpc>
            </a:pPr>
            <a:endParaRPr lang="en-US" sz="3600" b="1" spc="33">
              <a:solidFill>
                <a:srgbClr val="0070C0"/>
              </a:solidFill>
              <a:latin typeface="Arial" panose="020B0604020202020204" pitchFamily="34" charset="0"/>
              <a:ea typeface="TT Rounds Condensed Bold"/>
              <a:cs typeface="Arial" panose="020B0604020202020204" pitchFamily="34" charset="0"/>
              <a:sym typeface="TT Rounds Condensed Bold"/>
            </a:endParaRPr>
          </a:p>
          <a:p>
            <a:pPr algn="just">
              <a:lnSpc>
                <a:spcPts val="4320"/>
              </a:lnSpc>
            </a:pPr>
            <a:endParaRPr lang="en-US" sz="3600" b="1" spc="33">
              <a:solidFill>
                <a:srgbClr val="0070C0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just">
              <a:lnSpc>
                <a:spcPts val="4320"/>
              </a:lnSpc>
            </a:pPr>
            <a:r>
              <a:rPr lang="en-US" sz="3600" i="1" spc="33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65761" y="3955120"/>
            <a:ext cx="1333100" cy="97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3576" y="5361492"/>
            <a:ext cx="1333100" cy="97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43400" y="2165300"/>
            <a:ext cx="11965993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b="1" spc="33">
                <a:solidFill>
                  <a:srgbClr val="0000FF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Druk PB-5 – oświadczenie o prawie do dysponowania nieruchomością na cele budowlane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13827" y="2027915"/>
            <a:ext cx="2224546" cy="1289310"/>
            <a:chOff x="0" y="0"/>
            <a:chExt cx="2966062" cy="1719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6085" cy="1719072"/>
            </a:xfrm>
            <a:custGeom>
              <a:avLst/>
              <a:gdLst/>
              <a:ahLst/>
              <a:cxnLst/>
              <a:rect l="l" t="t" r="r" b="b"/>
              <a:pathLst>
                <a:path w="2966085" h="1719072">
                  <a:moveTo>
                    <a:pt x="0" y="0"/>
                  </a:moveTo>
                  <a:lnTo>
                    <a:pt x="2106549" y="0"/>
                  </a:lnTo>
                  <a:lnTo>
                    <a:pt x="2966085" y="859536"/>
                  </a:lnTo>
                  <a:lnTo>
                    <a:pt x="2106549" y="1719072"/>
                  </a:lnTo>
                  <a:lnTo>
                    <a:pt x="0" y="1719072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828800" y="2207693"/>
            <a:ext cx="13331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4306" y="3494071"/>
            <a:ext cx="15729293" cy="661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100" u="sng" spc="32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Obowiązkowy załącznik do oferty w sytuacji, gdy:</a:t>
            </a:r>
          </a:p>
          <a:p>
            <a:pPr marL="457200" indent="-457200" algn="just">
              <a:lnSpc>
                <a:spcPts val="4320"/>
              </a:lnSpc>
              <a:buFont typeface="Arial" panose="020B0604020202020204" pitchFamily="34" charset="0"/>
              <a:buChar char="•"/>
            </a:pPr>
            <a:r>
              <a:rPr lang="en-US" sz="3100" spc="32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Oferent realizuje przebudowę – wówczas PB-5 jest załącznikiem do programu inwestycji;</a:t>
            </a:r>
          </a:p>
          <a:p>
            <a:pPr marL="457200" indent="-457200" algn="just">
              <a:lnSpc>
                <a:spcPts val="4320"/>
              </a:lnSpc>
              <a:buFont typeface="Arial" panose="020B0604020202020204" pitchFamily="34" charset="0"/>
              <a:buChar char="•"/>
            </a:pPr>
            <a:r>
              <a:rPr lang="en-US" sz="3100" spc="32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Oferent realizuje remont – wówczas PB-5 stanowi potwierdzenie, że oferent jest uprawniony do realizacji prac remontowych, z uwagi na prawo do dysponowania nieruchomością;</a:t>
            </a:r>
          </a:p>
          <a:p>
            <a:pPr marL="457200" indent="-457200" algn="just">
              <a:lnSpc>
                <a:spcPts val="4320"/>
              </a:lnSpc>
              <a:buFont typeface="Arial" panose="020B0604020202020204" pitchFamily="34" charset="0"/>
              <a:buChar char="•"/>
            </a:pPr>
            <a:r>
              <a:rPr lang="en-US" sz="3100" b="1" spc="32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"/>
              </a:rPr>
              <a:t>W przypadku gdy oferent jest właścicielem nieruchomości ale planuje jedynie zakup wyposażenia do placówki, do oferty również należy załączyć PB-5.</a:t>
            </a:r>
            <a:endParaRPr lang="en-US" sz="3100" b="1" spc="33">
              <a:solidFill>
                <a:srgbClr val="000000"/>
              </a:solidFill>
              <a:latin typeface="Arial" panose="020B0604020202020204" pitchFamily="34" charset="0"/>
              <a:ea typeface="TT Rounds Condensed Bold"/>
              <a:cs typeface="Arial" panose="020B0604020202020204" pitchFamily="34" charset="0"/>
              <a:sym typeface="TT Rounds Condensed Bold"/>
            </a:endParaRPr>
          </a:p>
          <a:p>
            <a:pPr algn="just">
              <a:lnSpc>
                <a:spcPts val="4320"/>
              </a:lnSpc>
            </a:pPr>
            <a:r>
              <a:rPr lang="en-US" sz="3100" spc="33"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Formularz PB-5 dostępny na stronie ŚUW -&gt; Polityka Społeczna -&gt; </a:t>
            </a:r>
            <a:r>
              <a:rPr lang="en-US" sz="3100" spc="33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  <a:hlinkClick r:id="rId5"/>
              </a:rPr>
              <a:t>Program Senior+ edycja 2025</a:t>
            </a:r>
            <a:endParaRPr lang="en-US" sz="3100" spc="33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T Rounds Condensed Bold"/>
              <a:cs typeface="Arial" panose="020B0604020202020204" pitchFamily="34" charset="0"/>
              <a:sym typeface="TT Rounds Condensed Bold"/>
            </a:endParaRPr>
          </a:p>
          <a:p>
            <a:pPr algn="just">
              <a:lnSpc>
                <a:spcPts val="4320"/>
              </a:lnSpc>
            </a:pPr>
            <a:endParaRPr lang="en-US" sz="3600" b="1" spc="33">
              <a:solidFill>
                <a:srgbClr val="0070C0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just">
              <a:lnSpc>
                <a:spcPts val="4320"/>
              </a:lnSpc>
            </a:pPr>
            <a:r>
              <a:rPr lang="en-US" sz="3600" i="1" spc="33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237106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0134" y="2392610"/>
            <a:ext cx="2224546" cy="1289310"/>
            <a:chOff x="0" y="0"/>
            <a:chExt cx="2966062" cy="1719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6085" cy="1719072"/>
            </a:xfrm>
            <a:custGeom>
              <a:avLst/>
              <a:gdLst/>
              <a:ahLst/>
              <a:cxnLst/>
              <a:rect l="l" t="t" r="r" b="b"/>
              <a:pathLst>
                <a:path w="2966085" h="1719072">
                  <a:moveTo>
                    <a:pt x="0" y="0"/>
                  </a:moveTo>
                  <a:lnTo>
                    <a:pt x="2106549" y="0"/>
                  </a:lnTo>
                  <a:lnTo>
                    <a:pt x="2966085" y="859536"/>
                  </a:lnTo>
                  <a:lnTo>
                    <a:pt x="2106549" y="1719072"/>
                  </a:lnTo>
                  <a:lnTo>
                    <a:pt x="0" y="1719072"/>
                  </a:lnTo>
                  <a:close/>
                </a:path>
              </a:pathLst>
            </a:custGeom>
            <a:solidFill>
              <a:srgbClr val="4472C4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2059083" y="4216304"/>
            <a:ext cx="5113349" cy="5055824"/>
          </a:xfrm>
          <a:custGeom>
            <a:avLst/>
            <a:gdLst/>
            <a:ahLst/>
            <a:cxnLst/>
            <a:rect l="l" t="t" r="r" b="b"/>
            <a:pathLst>
              <a:path w="5113349" h="5055824">
                <a:moveTo>
                  <a:pt x="0" y="0"/>
                </a:moveTo>
                <a:lnTo>
                  <a:pt x="5113349" y="0"/>
                </a:lnTo>
                <a:lnTo>
                  <a:pt x="5113349" y="5055824"/>
                </a:lnTo>
                <a:lnTo>
                  <a:pt x="0" y="50558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65761" y="3955120"/>
            <a:ext cx="1333100" cy="97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81740" y="2507250"/>
            <a:ext cx="13290692" cy="161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3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Rzut budynku z </a:t>
            </a:r>
            <a:r>
              <a:rPr lang="en-US" sz="3300" b="1" spc="33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oznaczeniem</a:t>
            </a:r>
            <a:r>
              <a:rPr lang="en-US" sz="33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pomieszczeń przeznaczonych na </a:t>
            </a:r>
            <a:r>
              <a:rPr lang="en-US" sz="3300" b="1" spc="33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placówkę</a:t>
            </a:r>
            <a:r>
              <a:rPr lang="en-US" sz="33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Senior+ (</a:t>
            </a:r>
            <a:r>
              <a:rPr lang="en-US" sz="3300" b="1" spc="33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nazwy</a:t>
            </a:r>
            <a:r>
              <a:rPr lang="en-US" sz="33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pomieszczeń) i ich </a:t>
            </a:r>
            <a:r>
              <a:rPr lang="en-US" sz="3300" b="1" spc="33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metrażu</a:t>
            </a:r>
            <a:endParaRPr lang="en-US" sz="3300" b="1" spc="33">
              <a:solidFill>
                <a:srgbClr val="000000"/>
              </a:solidFill>
              <a:latin typeface="Arial" panose="020B0604020202020204" pitchFamily="34" charset="0"/>
              <a:ea typeface="TT Rounds Condensed Bold"/>
              <a:cs typeface="Arial" panose="020B0604020202020204" pitchFamily="34" charset="0"/>
              <a:sym typeface="TT Rounds Condensed Bold"/>
            </a:endParaRPr>
          </a:p>
          <a:p>
            <a:pPr algn="l">
              <a:lnSpc>
                <a:spcPts val="4320"/>
              </a:lnSpc>
            </a:pPr>
            <a:r>
              <a:rPr lang="en-US" sz="3300" b="1" u="sng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– </a:t>
            </a:r>
            <a:r>
              <a:rPr lang="en-US" sz="3300" u="sng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dotyczy</a:t>
            </a:r>
            <a:r>
              <a:rPr lang="en-US" sz="3300" u="sng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</a:t>
            </a:r>
            <a:r>
              <a:rPr lang="en-US" sz="3300" u="sng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wszystkich</a:t>
            </a:r>
            <a:r>
              <a:rPr lang="en-US" sz="3300" u="sng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ofert  </a:t>
            </a:r>
            <a:r>
              <a:rPr lang="en-US" sz="3300" u="sng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składanych</a:t>
            </a:r>
            <a:r>
              <a:rPr lang="en-US" sz="3300" u="sng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w ramach modułu 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7804" y="2665811"/>
            <a:ext cx="13331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8200" y="4925509"/>
            <a:ext cx="10899648" cy="386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300" spc="33">
                <a:solidFill>
                  <a:srgbClr val="FF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UWAGA: </a:t>
            </a:r>
            <a:r>
              <a:rPr lang="en-US" sz="3300" spc="33">
                <a:latin typeface="TT Rounds Condensed"/>
                <a:ea typeface="TT Rounds Condensed"/>
                <a:cs typeface="TT Rounds Condensed"/>
                <a:sym typeface="TT Rounds Condensed"/>
              </a:rPr>
              <a:t>budynek i</a:t>
            </a:r>
            <a:r>
              <a:rPr lang="en-US" sz="3300" spc="33">
                <a:solidFill>
                  <a:srgbClr val="FF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300" spc="33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pomieszczenia na rzucie dedykowane placówce mają być oznaczone w sposób umozliwiający ich identyfikację wraz ze wskazaniem ich metrażu oraz określeniem kondygnacji, na której znajdują się pomieszczenia planowane do zagospodarowania w ramach PW S+.</a:t>
            </a:r>
          </a:p>
          <a:p>
            <a:pPr>
              <a:lnSpc>
                <a:spcPts val="4320"/>
              </a:lnSpc>
            </a:pPr>
            <a:r>
              <a:rPr lang="en-US" sz="3300" spc="33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Rzut pomieszczeń może zostać wykonany odręcznie z zachowaniem ww. wymogów.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22268" y="2023692"/>
            <a:ext cx="1333100" cy="97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18422" y="1801447"/>
            <a:ext cx="13559978" cy="2706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000" b="1" spc="33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Pełnomocnictwo</a:t>
            </a:r>
            <a:r>
              <a:rPr lang="en-US" sz="30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do złożenia oferty w imieniu </a:t>
            </a:r>
            <a:r>
              <a:rPr lang="en-US" sz="3000" b="1" spc="33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oferenta</a:t>
            </a:r>
            <a:r>
              <a:rPr lang="en-US" sz="30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, </a:t>
            </a:r>
          </a:p>
          <a:p>
            <a:pPr algn="just">
              <a:lnSpc>
                <a:spcPts val="4320"/>
              </a:lnSpc>
            </a:pP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w przypadku </a:t>
            </a:r>
            <a:r>
              <a:rPr lang="en-US" sz="3000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podpisywania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oferty przez </a:t>
            </a:r>
            <a:r>
              <a:rPr lang="en-US" sz="3000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inne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osoby - </a:t>
            </a:r>
            <a:r>
              <a:rPr lang="en-US" sz="3000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wskazane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przez </a:t>
            </a:r>
            <a:r>
              <a:rPr lang="en-US" sz="3000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organy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</a:t>
            </a:r>
            <a:r>
              <a:rPr lang="en-US" sz="3000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właściwe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do </a:t>
            </a:r>
            <a:r>
              <a:rPr lang="en-US" sz="3000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jej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złożenia (upoważnione przez organ </a:t>
            </a:r>
            <a:r>
              <a:rPr lang="en-US" sz="3000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wykonawczy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j.s.t. oraz </a:t>
            </a:r>
            <a:r>
              <a:rPr lang="en-US" sz="3000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Skarbnika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Gminy/</a:t>
            </a:r>
            <a:r>
              <a:rPr lang="en-US" sz="3000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Powiatu</a:t>
            </a:r>
            <a:r>
              <a:rPr lang="en-US" sz="3000" spc="33" smtClean="0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). </a:t>
            </a:r>
            <a:r>
              <a:rPr lang="en-US" sz="3000" b="1" spc="33" smtClean="0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Wymagane również gdy ofertę składają Zastępcy osób uprawnionych do złożenia oferty;</a:t>
            </a:r>
            <a:endParaRPr lang="en-US" sz="3000" b="1" spc="33">
              <a:solidFill>
                <a:srgbClr val="000000"/>
              </a:solidFill>
              <a:latin typeface="Arial" panose="020B0604020202020204" pitchFamily="34" charset="0"/>
              <a:ea typeface="TT Rounds Condensed"/>
              <a:cs typeface="Arial" panose="020B0604020202020204" pitchFamily="34" charset="0"/>
              <a:sym typeface="TT Rounds Condense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408339" y="1929035"/>
            <a:ext cx="2224546" cy="1289310"/>
            <a:chOff x="0" y="0"/>
            <a:chExt cx="2966062" cy="1719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66085" cy="1719072"/>
            </a:xfrm>
            <a:custGeom>
              <a:avLst/>
              <a:gdLst/>
              <a:ahLst/>
              <a:cxnLst/>
              <a:rect l="l" t="t" r="r" b="b"/>
              <a:pathLst>
                <a:path w="2966085" h="1719072">
                  <a:moveTo>
                    <a:pt x="0" y="0"/>
                  </a:moveTo>
                  <a:lnTo>
                    <a:pt x="2106549" y="0"/>
                  </a:lnTo>
                  <a:lnTo>
                    <a:pt x="2966085" y="859536"/>
                  </a:lnTo>
                  <a:lnTo>
                    <a:pt x="2106549" y="1719072"/>
                  </a:lnTo>
                  <a:lnTo>
                    <a:pt x="0" y="1719072"/>
                  </a:lnTo>
                  <a:close/>
                </a:path>
              </a:pathLst>
            </a:custGeom>
            <a:solidFill>
              <a:srgbClr val="70AD4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09205" y="2179310"/>
            <a:ext cx="13331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06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74032" y="5105296"/>
            <a:ext cx="2243596" cy="1308360"/>
            <a:chOff x="0" y="0"/>
            <a:chExt cx="2991462" cy="1744480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2966085" cy="1719072"/>
            </a:xfrm>
            <a:custGeom>
              <a:avLst/>
              <a:gdLst/>
              <a:ahLst/>
              <a:cxnLst/>
              <a:rect l="l" t="t" r="r" b="b"/>
              <a:pathLst>
                <a:path w="2966085" h="1719072">
                  <a:moveTo>
                    <a:pt x="0" y="0"/>
                  </a:moveTo>
                  <a:lnTo>
                    <a:pt x="2101215" y="0"/>
                  </a:lnTo>
                  <a:lnTo>
                    <a:pt x="2966085" y="859536"/>
                  </a:lnTo>
                  <a:lnTo>
                    <a:pt x="2101215" y="1719072"/>
                  </a:lnTo>
                  <a:lnTo>
                    <a:pt x="0" y="171907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sz="6500" b="1">
                  <a:solidFill>
                    <a:schemeClr val="bg1"/>
                  </a:solidFill>
                </a:rPr>
                <a:t>  07</a:t>
              </a:r>
              <a:endParaRPr lang="pl-PL" sz="6500" b="1">
                <a:solidFill>
                  <a:schemeClr val="bg1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2991485" cy="1744472"/>
            </a:xfrm>
            <a:custGeom>
              <a:avLst/>
              <a:gdLst/>
              <a:ahLst/>
              <a:cxnLst/>
              <a:rect l="l" t="t" r="r" b="b"/>
              <a:pathLst>
                <a:path w="2991485" h="1744472">
                  <a:moveTo>
                    <a:pt x="12700" y="0"/>
                  </a:moveTo>
                  <a:lnTo>
                    <a:pt x="2113915" y="0"/>
                  </a:lnTo>
                  <a:cubicBezTo>
                    <a:pt x="2117217" y="0"/>
                    <a:pt x="2120519" y="1270"/>
                    <a:pt x="2122805" y="3683"/>
                  </a:cubicBezTo>
                  <a:lnTo>
                    <a:pt x="2987675" y="863219"/>
                  </a:lnTo>
                  <a:cubicBezTo>
                    <a:pt x="2990088" y="865632"/>
                    <a:pt x="2991485" y="868807"/>
                    <a:pt x="2991485" y="872236"/>
                  </a:cubicBezTo>
                  <a:cubicBezTo>
                    <a:pt x="2991485" y="875665"/>
                    <a:pt x="2990088" y="878840"/>
                    <a:pt x="2987675" y="881253"/>
                  </a:cubicBezTo>
                  <a:lnTo>
                    <a:pt x="2122805" y="1740789"/>
                  </a:lnTo>
                  <a:cubicBezTo>
                    <a:pt x="2120392" y="1743202"/>
                    <a:pt x="2117217" y="1744472"/>
                    <a:pt x="2113915" y="1744472"/>
                  </a:cubicBezTo>
                  <a:lnTo>
                    <a:pt x="12700" y="1744472"/>
                  </a:lnTo>
                  <a:cubicBezTo>
                    <a:pt x="5715" y="1744472"/>
                    <a:pt x="0" y="1738757"/>
                    <a:pt x="0" y="173177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731772"/>
                  </a:lnTo>
                  <a:lnTo>
                    <a:pt x="12700" y="1731772"/>
                  </a:lnTo>
                  <a:lnTo>
                    <a:pt x="12700" y="1719072"/>
                  </a:lnTo>
                  <a:lnTo>
                    <a:pt x="2113915" y="1719072"/>
                  </a:lnTo>
                  <a:lnTo>
                    <a:pt x="2113915" y="1731772"/>
                  </a:lnTo>
                  <a:lnTo>
                    <a:pt x="2105025" y="1722755"/>
                  </a:lnTo>
                  <a:lnTo>
                    <a:pt x="2969895" y="863219"/>
                  </a:lnTo>
                  <a:lnTo>
                    <a:pt x="2978785" y="872236"/>
                  </a:lnTo>
                  <a:lnTo>
                    <a:pt x="2969895" y="881253"/>
                  </a:lnTo>
                  <a:lnTo>
                    <a:pt x="2105025" y="21717"/>
                  </a:lnTo>
                  <a:lnTo>
                    <a:pt x="2113915" y="12700"/>
                  </a:lnTo>
                  <a:lnTo>
                    <a:pt x="211391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547156" y="6649980"/>
            <a:ext cx="1333100" cy="97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96650" y="5208040"/>
            <a:ext cx="13603522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00" b="1" spc="33" err="1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Umowę</a:t>
            </a:r>
            <a:r>
              <a:rPr lang="en-US" sz="3000" b="1" spc="33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 o partnerstwie 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- w przypadku składania oferty </a:t>
            </a:r>
            <a:r>
              <a:rPr lang="en-US" sz="3000" spc="33" smtClean="0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w 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partnerstwie  </a:t>
            </a:r>
            <a:r>
              <a:rPr lang="en-US" sz="3000" spc="33" smtClean="0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z 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podmiotami </a:t>
            </a:r>
            <a:r>
              <a:rPr lang="en-US" sz="3000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wymienionymi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 w art. 3 ust. 2 i 3 ustawy o </a:t>
            </a:r>
            <a:r>
              <a:rPr lang="en-US" sz="3000" spc="33" err="1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dz.p.p</a:t>
            </a:r>
            <a:r>
              <a:rPr lang="en-US" sz="3000" spc="33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. i o </a:t>
            </a:r>
            <a:r>
              <a:rPr lang="en-US" sz="3000" spc="33" smtClean="0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wolontariacie;</a:t>
            </a:r>
            <a:endParaRPr lang="en-US" sz="3000" spc="33">
              <a:solidFill>
                <a:srgbClr val="000000"/>
              </a:solidFill>
              <a:latin typeface="Arial" panose="020B0604020202020204" pitchFamily="34" charset="0"/>
              <a:ea typeface="TT Rounds Condensed"/>
              <a:cs typeface="Arial" panose="020B0604020202020204" pitchFamily="34" charset="0"/>
              <a:sym typeface="TT Rounds Condensed"/>
            </a:endParaRPr>
          </a:p>
        </p:txBody>
      </p:sp>
      <p:grpSp>
        <p:nvGrpSpPr>
          <p:cNvPr id="14" name="Group 9"/>
          <p:cNvGrpSpPr/>
          <p:nvPr/>
        </p:nvGrpSpPr>
        <p:grpSpPr>
          <a:xfrm>
            <a:off x="1344241" y="7395022"/>
            <a:ext cx="2253138" cy="1317879"/>
            <a:chOff x="-12700" y="-12700"/>
            <a:chExt cx="3004185" cy="1757172"/>
          </a:xfrm>
        </p:grpSpPr>
        <p:sp>
          <p:nvSpPr>
            <p:cNvPr id="15" name="Freeform 10"/>
            <p:cNvSpPr/>
            <p:nvPr/>
          </p:nvSpPr>
          <p:spPr>
            <a:xfrm>
              <a:off x="-12700" y="-12700"/>
              <a:ext cx="2966085" cy="1719072"/>
            </a:xfrm>
            <a:custGeom>
              <a:avLst/>
              <a:gdLst/>
              <a:ahLst/>
              <a:cxnLst/>
              <a:rect l="l" t="t" r="r" b="b"/>
              <a:pathLst>
                <a:path w="2966085" h="1719072">
                  <a:moveTo>
                    <a:pt x="0" y="0"/>
                  </a:moveTo>
                  <a:lnTo>
                    <a:pt x="2101215" y="0"/>
                  </a:lnTo>
                  <a:lnTo>
                    <a:pt x="2966085" y="859536"/>
                  </a:lnTo>
                  <a:lnTo>
                    <a:pt x="2101215" y="1719072"/>
                  </a:lnTo>
                  <a:lnTo>
                    <a:pt x="0" y="171907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r>
                <a:rPr lang="en-US" sz="7000" b="1">
                  <a:solidFill>
                    <a:schemeClr val="bg1"/>
                  </a:solidFill>
                </a:rPr>
                <a:t>  08</a:t>
              </a:r>
              <a:endParaRPr lang="pl-PL" sz="7000" b="1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/>
            <p:nvPr/>
          </p:nvSpPr>
          <p:spPr>
            <a:xfrm>
              <a:off x="0" y="0"/>
              <a:ext cx="2991485" cy="1744472"/>
            </a:xfrm>
            <a:custGeom>
              <a:avLst/>
              <a:gdLst/>
              <a:ahLst/>
              <a:cxnLst/>
              <a:rect l="l" t="t" r="r" b="b"/>
              <a:pathLst>
                <a:path w="2991485" h="1744472">
                  <a:moveTo>
                    <a:pt x="12700" y="0"/>
                  </a:moveTo>
                  <a:lnTo>
                    <a:pt x="2113915" y="0"/>
                  </a:lnTo>
                  <a:cubicBezTo>
                    <a:pt x="2117217" y="0"/>
                    <a:pt x="2120519" y="1270"/>
                    <a:pt x="2122805" y="3683"/>
                  </a:cubicBezTo>
                  <a:lnTo>
                    <a:pt x="2987675" y="863219"/>
                  </a:lnTo>
                  <a:cubicBezTo>
                    <a:pt x="2990088" y="865632"/>
                    <a:pt x="2991485" y="868807"/>
                    <a:pt x="2991485" y="872236"/>
                  </a:cubicBezTo>
                  <a:cubicBezTo>
                    <a:pt x="2991485" y="875665"/>
                    <a:pt x="2990088" y="878840"/>
                    <a:pt x="2987675" y="881253"/>
                  </a:cubicBezTo>
                  <a:lnTo>
                    <a:pt x="2122805" y="1740789"/>
                  </a:lnTo>
                  <a:cubicBezTo>
                    <a:pt x="2120392" y="1743202"/>
                    <a:pt x="2117217" y="1744472"/>
                    <a:pt x="2113915" y="1744472"/>
                  </a:cubicBezTo>
                  <a:lnTo>
                    <a:pt x="12700" y="1744472"/>
                  </a:lnTo>
                  <a:cubicBezTo>
                    <a:pt x="5715" y="1744472"/>
                    <a:pt x="0" y="1738757"/>
                    <a:pt x="0" y="173177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731772"/>
                  </a:lnTo>
                  <a:lnTo>
                    <a:pt x="12700" y="1731772"/>
                  </a:lnTo>
                  <a:lnTo>
                    <a:pt x="12700" y="1719072"/>
                  </a:lnTo>
                  <a:lnTo>
                    <a:pt x="2113915" y="1719072"/>
                  </a:lnTo>
                  <a:lnTo>
                    <a:pt x="2113915" y="1731772"/>
                  </a:lnTo>
                  <a:lnTo>
                    <a:pt x="2105025" y="1722755"/>
                  </a:lnTo>
                  <a:lnTo>
                    <a:pt x="2969895" y="863219"/>
                  </a:lnTo>
                  <a:lnTo>
                    <a:pt x="2978785" y="872236"/>
                  </a:lnTo>
                  <a:lnTo>
                    <a:pt x="2969895" y="881253"/>
                  </a:lnTo>
                  <a:lnTo>
                    <a:pt x="2105025" y="21717"/>
                  </a:lnTo>
                  <a:lnTo>
                    <a:pt x="2113915" y="12700"/>
                  </a:lnTo>
                  <a:lnTo>
                    <a:pt x="211391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7" name="pole tekstowe 16"/>
          <p:cNvSpPr txBox="1"/>
          <p:nvPr/>
        </p:nvSpPr>
        <p:spPr>
          <a:xfrm>
            <a:off x="3987514" y="7010668"/>
            <a:ext cx="134622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latin typeface="Arial" panose="020B0604020202020204" pitchFamily="34" charset="0"/>
                <a:cs typeface="Arial" panose="020B0604020202020204" pitchFamily="34" charset="0"/>
              </a:rPr>
              <a:t>Umowę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latin typeface="Arial" panose="020B0604020202020204" pitchFamily="34" charset="0"/>
                <a:cs typeface="Arial" panose="020B0604020202020204" pitchFamily="34" charset="0"/>
              </a:rPr>
              <a:t>najmu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000" b="1" err="1">
                <a:latin typeface="Arial" panose="020B0604020202020204" pitchFamily="34" charset="0"/>
                <a:cs typeface="Arial" panose="020B0604020202020204" pitchFamily="34" charset="0"/>
              </a:rPr>
              <a:t>dzierżawy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budynku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– w sytuacji, gdy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oferent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w ramach Programu Senior+ 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nie jest właścicielem obiektu i </a:t>
            </a:r>
            <a:r>
              <a:rPr 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planuje 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jedynie wyposażenie placówki pod warunkiem, że pomieszczenia i </a:t>
            </a:r>
            <a:r>
              <a:rPr lang="en-US" sz="3000" b="1" err="1">
                <a:latin typeface="Arial" panose="020B0604020202020204" pitchFamily="34" charset="0"/>
                <a:cs typeface="Arial" panose="020B0604020202020204" pitchFamily="34" charset="0"/>
              </a:rPr>
              <a:t>obiekt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latin typeface="Arial" panose="020B0604020202020204" pitchFamily="34" charset="0"/>
                <a:cs typeface="Arial" panose="020B0604020202020204" pitchFamily="34" charset="0"/>
              </a:rPr>
              <a:t>spełniają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latin typeface="Arial" panose="020B0604020202020204" pitchFamily="34" charset="0"/>
                <a:cs typeface="Arial" panose="020B0604020202020204" pitchFamily="34" charset="0"/>
              </a:rPr>
              <a:t>standardy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latin typeface="Arial" panose="020B0604020202020204" pitchFamily="34" charset="0"/>
                <a:cs typeface="Arial" panose="020B0604020202020204" pitchFamily="34" charset="0"/>
              </a:rPr>
              <a:t>lokalowe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wynikające z PW Senior+ na </a:t>
            </a:r>
            <a:r>
              <a:rPr lang="en-US" sz="3000" b="1" err="1">
                <a:latin typeface="Arial" panose="020B0604020202020204" pitchFamily="34" charset="0"/>
                <a:cs typeface="Arial" panose="020B0604020202020204" pitchFamily="34" charset="0"/>
              </a:rPr>
              <a:t>lata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2021-2025</a:t>
            </a:r>
            <a:b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>
                <a:latin typeface="TT Rounds Condensed" panose="020B0604020202020204" charset="-18"/>
              </a:rPr>
              <a:t> </a:t>
            </a:r>
            <a:endParaRPr lang="pl-PL" sz="3600" b="1">
              <a:latin typeface="TT Rounds Condensed" panose="020B0604020202020204" charset="-1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38145" y="2297879"/>
            <a:ext cx="16504920" cy="1839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en-US" sz="4950" b="1" spc="-30">
                <a:solidFill>
                  <a:srgbClr val="FF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Uwaga!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5345" y="3201779"/>
            <a:ext cx="15590520" cy="6117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91"/>
              </a:lnSpc>
            </a:pPr>
            <a:r>
              <a:rPr lang="en-US" sz="3900" spc="44">
                <a:solidFill>
                  <a:srgbClr val="000000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Przed przystąpieniem do wypełnienia oferty w GOD należy wnikliwie zapoznać się z:</a:t>
            </a:r>
          </a:p>
          <a:p>
            <a:pPr algn="just">
              <a:lnSpc>
                <a:spcPts val="5291"/>
              </a:lnSpc>
            </a:pPr>
            <a:endParaRPr lang="en-US" sz="3900" spc="44">
              <a:solidFill>
                <a:srgbClr val="000000"/>
              </a:solidFill>
              <a:latin typeface="Arial" panose="020B0604020202020204" pitchFamily="34" charset="0"/>
              <a:ea typeface="TT Rounds Condensed"/>
              <a:cs typeface="Arial" panose="020B0604020202020204" pitchFamily="34" charset="0"/>
              <a:sym typeface="TT Rounds Condensed"/>
            </a:endParaRPr>
          </a:p>
          <a:p>
            <a:pPr marL="886774" lvl="1" indent="-443387" algn="l">
              <a:lnSpc>
                <a:spcPts val="5291"/>
              </a:lnSpc>
              <a:buFont typeface="Arial"/>
              <a:buChar char="•"/>
            </a:pPr>
            <a:r>
              <a:rPr lang="en-US" sz="3900" spc="44">
                <a:solidFill>
                  <a:srgbClr val="0000FF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Ogłoszeniem o konkursie - Biuletyn Informacji Publicznej KPRM-&gt; Ogłoszenia i komunikaty </a:t>
            </a:r>
          </a:p>
          <a:p>
            <a:pPr algn="l">
              <a:lnSpc>
                <a:spcPts val="5291"/>
              </a:lnSpc>
            </a:pPr>
            <a:endParaRPr lang="en-US" sz="3900" spc="44">
              <a:solidFill>
                <a:srgbClr val="0000FF"/>
              </a:solidFill>
              <a:latin typeface="Arial" panose="020B0604020202020204" pitchFamily="34" charset="0"/>
              <a:ea typeface="TT Rounds Condensed"/>
              <a:cs typeface="Arial" panose="020B0604020202020204" pitchFamily="34" charset="0"/>
              <a:sym typeface="TT Rounds Condensed"/>
            </a:endParaRPr>
          </a:p>
          <a:p>
            <a:pPr marL="886774" lvl="1" indent="-443387" algn="l">
              <a:lnSpc>
                <a:spcPts val="5291"/>
              </a:lnSpc>
              <a:buFont typeface="Arial"/>
              <a:buChar char="•"/>
            </a:pPr>
            <a:r>
              <a:rPr lang="en-US" sz="3900" spc="45">
                <a:solidFill>
                  <a:srgbClr val="0000FF"/>
                </a:solidFill>
                <a:latin typeface="Arial" panose="020B0604020202020204" pitchFamily="34" charset="0"/>
                <a:ea typeface="TT Rounds Condensed"/>
                <a:cs typeface="Arial" panose="020B0604020202020204" pitchFamily="34" charset="0"/>
                <a:sym typeface="TT Rounds Condensed"/>
              </a:rPr>
              <a:t>Programem Wieloletnim „Senior+” na lata 2021-2025 (M.P. 2021, poz. 10);</a:t>
            </a:r>
          </a:p>
          <a:p>
            <a:pPr marL="886774" lvl="1" indent="-443387" algn="l">
              <a:lnSpc>
                <a:spcPts val="5291"/>
              </a:lnSpc>
            </a:pPr>
            <a:endParaRPr lang="en-US" sz="4899" spc="45">
              <a:solidFill>
                <a:srgbClr val="FF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00200" y="3346606"/>
            <a:ext cx="15087600" cy="4287398"/>
            <a:chOff x="0" y="0"/>
            <a:chExt cx="20116800" cy="57165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116800" cy="5716524"/>
            </a:xfrm>
            <a:custGeom>
              <a:avLst/>
              <a:gdLst/>
              <a:ahLst/>
              <a:cxnLst/>
              <a:rect l="l" t="t" r="r" b="b"/>
              <a:pathLst>
                <a:path w="20116800" h="5716524">
                  <a:moveTo>
                    <a:pt x="0" y="0"/>
                  </a:moveTo>
                  <a:lnTo>
                    <a:pt x="20116800" y="0"/>
                  </a:lnTo>
                  <a:lnTo>
                    <a:pt x="20116800" y="5716524"/>
                  </a:lnTo>
                  <a:lnTo>
                    <a:pt x="0" y="57165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0116800" cy="575463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                   </a:t>
              </a:r>
              <a:r>
                <a:rPr lang="en-US" sz="3700">
                  <a:solidFill>
                    <a:srgbClr val="0000FF"/>
                  </a:solidFill>
                  <a:latin typeface="Arial" panose="020B0604020202020204" pitchFamily="34" charset="0"/>
                  <a:ea typeface="Times New Roman Bold"/>
                  <a:cs typeface="Arial" panose="020B0604020202020204" pitchFamily="34" charset="0"/>
                  <a:sym typeface="Times New Roman Bold"/>
                </a:rPr>
                <a:t>Obowiązki j.s.t.  na etapie realizacji zadania </a:t>
              </a:r>
            </a:p>
            <a:p>
              <a:pPr algn="l">
                <a:lnSpc>
                  <a:spcPts val="4536"/>
                </a:lnSpc>
              </a:pPr>
              <a:endParaRPr lang="en-US" sz="4200" b="1">
                <a:solidFill>
                  <a:srgbClr val="0070C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6817236" y="5303723"/>
            <a:ext cx="5184000" cy="4114800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5800" y="4914900"/>
            <a:ext cx="2808000" cy="2484000"/>
          </a:xfrm>
          <a:custGeom>
            <a:avLst/>
            <a:gdLst/>
            <a:ahLst/>
            <a:cxnLst/>
            <a:rect l="l" t="t" r="r" b="b"/>
            <a:pathLst>
              <a:path w="3182139" h="2981159">
                <a:moveTo>
                  <a:pt x="0" y="0"/>
                </a:moveTo>
                <a:lnTo>
                  <a:pt x="3182139" y="0"/>
                </a:lnTo>
                <a:lnTo>
                  <a:pt x="3182139" y="2981160"/>
                </a:lnTo>
                <a:lnTo>
                  <a:pt x="0" y="29811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646" r="-3364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86200" y="2722954"/>
            <a:ext cx="13456893" cy="5591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6"/>
              </a:lnSpc>
            </a:pPr>
            <a:endParaRPr/>
          </a:p>
          <a:p>
            <a:pPr algn="ctr">
              <a:lnSpc>
                <a:spcPts val="4283"/>
              </a:lnSpc>
            </a:pPr>
            <a:r>
              <a:rPr lang="en-US" sz="3300" b="1" spc="-95" err="1">
                <a:solidFill>
                  <a:srgbClr val="F09C06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Realizacja</a:t>
            </a:r>
            <a:r>
              <a:rPr lang="en-US" sz="3300" b="1" spc="-95">
                <a:solidFill>
                  <a:srgbClr val="F09C06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 </a:t>
            </a:r>
            <a:r>
              <a:rPr lang="en-US" sz="3300" b="1" spc="-95" err="1">
                <a:solidFill>
                  <a:srgbClr val="F09C06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obowiązków</a:t>
            </a:r>
            <a:r>
              <a:rPr lang="en-US" sz="3300" b="1" spc="-95">
                <a:solidFill>
                  <a:srgbClr val="F09C06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 </a:t>
            </a:r>
            <a:r>
              <a:rPr lang="en-US" sz="3300" b="1" spc="-95" err="1">
                <a:solidFill>
                  <a:srgbClr val="F09C06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informacyjnych</a:t>
            </a:r>
            <a:r>
              <a:rPr lang="en-US" sz="3300" b="1" spc="-95">
                <a:solidFill>
                  <a:srgbClr val="F09C06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 przez beneficjentów dotacji </a:t>
            </a:r>
            <a:r>
              <a:rPr lang="en-US" sz="3300" b="1" spc="-95" err="1">
                <a:solidFill>
                  <a:srgbClr val="F09C06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finansowanych</a:t>
            </a:r>
            <a:r>
              <a:rPr lang="en-US" sz="3300" b="1" spc="-95">
                <a:solidFill>
                  <a:srgbClr val="F09C06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 z budżetu państwa</a:t>
            </a:r>
          </a:p>
          <a:p>
            <a:pPr algn="l">
              <a:lnSpc>
                <a:spcPts val="3564"/>
              </a:lnSpc>
            </a:pPr>
            <a:endParaRPr lang="en-US" sz="3300" b="1" spc="-95">
              <a:solidFill>
                <a:srgbClr val="F09C06"/>
              </a:solidFill>
              <a:latin typeface="Arial" panose="020B0604020202020204" pitchFamily="34" charset="0"/>
              <a:ea typeface="Times New Roman Bold"/>
              <a:cs typeface="Arial" panose="020B0604020202020204" pitchFamily="34" charset="0"/>
              <a:sym typeface="Times New Roman Bold"/>
            </a:endParaRPr>
          </a:p>
          <a:p>
            <a:pPr>
              <a:lnSpc>
                <a:spcPts val="3995"/>
              </a:lnSpc>
            </a:pPr>
            <a:r>
              <a:rPr lang="en-US" sz="3300" spc="-8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Jednostki samorządu terytorialnego są również </a:t>
            </a:r>
            <a:r>
              <a:rPr lang="en-US" sz="3300" spc="-81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zobowiązane</a:t>
            </a:r>
            <a:r>
              <a:rPr lang="en-US" sz="3300" spc="-8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do </a:t>
            </a:r>
            <a:r>
              <a:rPr lang="en-US" sz="3300" spc="-81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wypełniania</a:t>
            </a:r>
            <a:r>
              <a:rPr lang="en-US" sz="3300" spc="-8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300" spc="-81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obowiązków</a:t>
            </a:r>
            <a:r>
              <a:rPr lang="en-US" sz="3300" spc="-8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300" spc="-81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informacyjnych</a:t>
            </a:r>
            <a:r>
              <a:rPr lang="en-US" sz="3300" spc="-8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które </a:t>
            </a:r>
            <a:r>
              <a:rPr lang="en-US" sz="3300" spc="-81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zostały</a:t>
            </a:r>
            <a:r>
              <a:rPr lang="en-US" sz="3300" spc="-8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300" spc="-81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określone</a:t>
            </a:r>
            <a:r>
              <a:rPr lang="en-US" sz="3300" spc="-8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br>
              <a:rPr lang="en-US" sz="3300" spc="-8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en-US" sz="3300" spc="-8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 </a:t>
            </a:r>
            <a:r>
              <a:rPr lang="en-US" sz="3300" b="1" spc="-81" smtClean="0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Rozporządzeniu Rady Ministrów</a:t>
            </a:r>
            <a:r>
              <a:rPr lang="en-US" sz="3300" b="1" spc="-81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 </a:t>
            </a:r>
            <a:r>
              <a:rPr lang="pl-PL" sz="3300" b="1" spc="-81" smtClean="0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z </a:t>
            </a:r>
            <a:r>
              <a:rPr lang="pl-PL" sz="3300" b="1" spc="-81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dnia 7 maja </a:t>
            </a:r>
            <a:r>
              <a:rPr lang="pl-PL" sz="3300" b="1" spc="-81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2021 </a:t>
            </a:r>
            <a:r>
              <a:rPr lang="pl-PL" sz="3300" b="1" spc="-81" smtClean="0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r.</a:t>
            </a:r>
            <a:r>
              <a:rPr lang="en-US" sz="3300" b="1" spc="-81" smtClean="0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 </a:t>
            </a:r>
            <a:r>
              <a:rPr lang="pl-PL" sz="3300" b="1" spc="-81" smtClean="0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w </a:t>
            </a:r>
            <a:r>
              <a:rPr lang="pl-PL" sz="3300" b="1" spc="-81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sprawie określenia działań informacyjnych podejmowanych przez podmioty </a:t>
            </a:r>
            <a:r>
              <a:rPr lang="pl-PL" sz="3300" b="1" spc="-81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realizujące </a:t>
            </a:r>
            <a:r>
              <a:rPr lang="pl-PL" sz="3300" b="1" spc="-81" smtClean="0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zadania</a:t>
            </a:r>
            <a:r>
              <a:rPr lang="en-US" sz="3300" b="1" spc="-81" smtClean="0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 </a:t>
            </a:r>
            <a:r>
              <a:rPr lang="pl-PL" sz="3300" b="1" spc="-81" smtClean="0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finansowane </a:t>
            </a:r>
            <a:r>
              <a:rPr lang="pl-PL" sz="3300" b="1" spc="-81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lub dofinansowane z budżetu państwa lub z państwowych </a:t>
            </a:r>
            <a:r>
              <a:rPr lang="pl-PL" sz="3300" b="1" spc="-81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funduszy </a:t>
            </a:r>
            <a:r>
              <a:rPr lang="pl-PL" sz="3300" b="1" spc="-81" smtClean="0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celowych</a:t>
            </a:r>
            <a:r>
              <a:rPr lang="en-US" sz="3300" b="1" spc="-81" smtClean="0">
                <a:solidFill>
                  <a:srgbClr val="0070C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 (Dz. U. 2021, poz. 953 ze zm)</a:t>
            </a:r>
            <a:r>
              <a:rPr lang="en-US" sz="3699" b="1" spc="-84" smtClean="0">
                <a:solidFill>
                  <a:srgbClr val="0070C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 </a:t>
            </a:r>
            <a:endParaRPr lang="en-US" sz="3699" b="1" spc="-84">
              <a:solidFill>
                <a:srgbClr val="0070C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14400" y="2247900"/>
            <a:ext cx="16613556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0"/>
              </a:lnSpc>
            </a:pPr>
            <a:r>
              <a:rPr lang="en-US" sz="3300" b="1" spc="-113">
                <a:solidFill>
                  <a:srgbClr val="F09C06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Obowiązki informacyjne beneficjenta:</a:t>
            </a:r>
          </a:p>
          <a:p>
            <a:pPr algn="ctr">
              <a:lnSpc>
                <a:spcPts val="2913"/>
              </a:lnSpc>
            </a:pPr>
            <a:endParaRPr lang="en-US" sz="3300" b="1" spc="-113">
              <a:solidFill>
                <a:srgbClr val="F09C06"/>
              </a:solidFill>
              <a:latin typeface="Arial" panose="020B0604020202020204" pitchFamily="34" charset="0"/>
              <a:ea typeface="TT Rounds Condensed Bold"/>
              <a:cs typeface="Arial" panose="020B0604020202020204" pitchFamily="34" charset="0"/>
              <a:sym typeface="TT Rounds Condensed Bold"/>
            </a:endParaRPr>
          </a:p>
          <a:p>
            <a:pPr algn="ctr">
              <a:lnSpc>
                <a:spcPts val="2913"/>
              </a:lnSpc>
            </a:pPr>
            <a:endParaRPr lang="en-US" sz="3300" b="1" spc="-113">
              <a:solidFill>
                <a:srgbClr val="F09C06"/>
              </a:solidFill>
              <a:latin typeface="Arial" panose="020B0604020202020204" pitchFamily="34" charset="0"/>
              <a:ea typeface="TT Rounds Condensed Bold"/>
              <a:cs typeface="Arial" panose="020B0604020202020204" pitchFamily="34" charset="0"/>
              <a:sym typeface="TT Rounds Condensed Bold"/>
            </a:endParaRPr>
          </a:p>
          <a:p>
            <a:pPr algn="just">
              <a:lnSpc>
                <a:spcPts val="3619"/>
              </a:lnSpc>
            </a:pPr>
            <a:r>
              <a:rPr lang="en-US" sz="3300" b="1" spc="-96" smtClean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1. </a:t>
            </a:r>
            <a:r>
              <a:rPr lang="en-US" sz="3300" b="1" spc="-96" smtClean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zamieszczenie </a:t>
            </a:r>
            <a:r>
              <a:rPr lang="en-US" sz="3300" b="1" spc="-96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tablicy informacyjnej </a:t>
            </a:r>
            <a:r>
              <a:rPr lang="en-US" sz="3300" spc="-96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w przypadku realizacji projektów w zakresie infrastruktury, prac </a:t>
            </a:r>
            <a:r>
              <a:rPr lang="en-US" sz="3300" spc="-96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budowlanych </a:t>
            </a:r>
            <a:r>
              <a:rPr lang="en-US" sz="3300" spc="-96" smtClean="0">
                <a:solidFill>
                  <a:srgbClr val="00B0F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(na </a:t>
            </a:r>
            <a:r>
              <a:rPr lang="en-US" sz="3300" spc="-96">
                <a:solidFill>
                  <a:srgbClr val="00B0F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etapie rozpoczęcia </a:t>
            </a:r>
            <a:r>
              <a:rPr lang="en-US" sz="3300" spc="-96">
                <a:solidFill>
                  <a:srgbClr val="00B0F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prac </a:t>
            </a:r>
            <a:r>
              <a:rPr lang="en-US" sz="3300" spc="-96" smtClean="0">
                <a:solidFill>
                  <a:srgbClr val="00B0F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budowlanych) </a:t>
            </a:r>
            <a:r>
              <a:rPr lang="en-US" sz="3300" spc="-96" smtClean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lub </a:t>
            </a:r>
            <a:r>
              <a:rPr lang="en-US" sz="3300" spc="-96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zakupu środków </a:t>
            </a:r>
            <a:r>
              <a:rPr lang="en-US" sz="3300" spc="-96" smtClean="0">
                <a:solidFill>
                  <a:srgbClr val="00000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trwałych </a:t>
            </a:r>
            <a:r>
              <a:rPr lang="en-US" sz="3300" spc="-96" smtClean="0">
                <a:solidFill>
                  <a:srgbClr val="00B0F0"/>
                </a:solidFill>
                <a:latin typeface="Arial" panose="020B0604020202020204" pitchFamily="34" charset="0"/>
                <a:ea typeface="Arimo"/>
                <a:cs typeface="Arial" panose="020B0604020202020204" pitchFamily="34" charset="0"/>
                <a:sym typeface="Arimo"/>
              </a:rPr>
              <a:t>(14 dni od dokonania zakupu środków trwałych);</a:t>
            </a:r>
            <a:endParaRPr lang="en-US" sz="3300" spc="-96">
              <a:solidFill>
                <a:srgbClr val="00B0F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  <a:p>
            <a:pPr algn="just">
              <a:lnSpc>
                <a:spcPts val="3619"/>
              </a:lnSpc>
            </a:pPr>
            <a:r>
              <a:rPr lang="en-US" sz="3300" b="1" spc="-96" smtClean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2. </a:t>
            </a:r>
            <a:r>
              <a:rPr lang="en-US" sz="3300" b="1" spc="-96" smtClean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zamieszczenie </a:t>
            </a:r>
            <a:r>
              <a:rPr lang="en-US" sz="3300" b="1" spc="-96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stosownej informacji o dofinansowaniu wszystkich projektów na swojej stronie </a:t>
            </a:r>
            <a:r>
              <a:rPr lang="en-US" sz="3300" b="1" spc="-96" smtClean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internetowej </a:t>
            </a:r>
            <a:r>
              <a:rPr lang="en-US" sz="3300" spc="-96" smtClean="0">
                <a:solidFill>
                  <a:srgbClr val="00B0F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(terminy analogiczne jak w punkcie 1).</a:t>
            </a:r>
            <a:endParaRPr lang="en-US" sz="3300" spc="-96">
              <a:solidFill>
                <a:srgbClr val="00B0F0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  <a:sym typeface="Arimo Bold"/>
            </a:endParaRPr>
          </a:p>
          <a:p>
            <a:pPr algn="just">
              <a:lnSpc>
                <a:spcPts val="3619"/>
              </a:lnSpc>
            </a:pPr>
            <a:r>
              <a:rPr lang="en-US" sz="3300" b="1" spc="-96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 </a:t>
            </a:r>
          </a:p>
          <a:p>
            <a:pPr algn="just">
              <a:lnSpc>
                <a:spcPts val="3129"/>
              </a:lnSpc>
            </a:pPr>
            <a:r>
              <a:rPr lang="en-US" sz="3300" i="1" spc="-83">
                <a:solidFill>
                  <a:srgbClr val="0070C0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Wzory tablic i wytyczne ich stosowania:  Kancelaria Prezesa Rady Ministrów - &gt;</a:t>
            </a:r>
          </a:p>
          <a:p>
            <a:pPr algn="just">
              <a:lnSpc>
                <a:spcPts val="3129"/>
              </a:lnSpc>
            </a:pPr>
            <a:r>
              <a:rPr lang="en-US" sz="3300" i="1" spc="-83">
                <a:solidFill>
                  <a:srgbClr val="0070C0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Co robimy -&gt;</a:t>
            </a:r>
            <a:r>
              <a:rPr lang="en-US" sz="3300" i="1" u="sng" spc="-83">
                <a:solidFill>
                  <a:srgbClr val="0563C1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  <a:hlinkClick r:id="rId5" tooltip="https://www.gov.pl/web/premier/dzialania-informacyjne"/>
              </a:rPr>
              <a:t>Działania informacyjne </a:t>
            </a:r>
          </a:p>
          <a:p>
            <a:pPr algn="just">
              <a:lnSpc>
                <a:spcPts val="3619"/>
              </a:lnSpc>
            </a:pPr>
            <a:endParaRPr lang="en-US" sz="3300" i="1" u="sng" spc="-83">
              <a:solidFill>
                <a:srgbClr val="0000FF"/>
              </a:solidFill>
              <a:latin typeface="Arial" panose="020B0604020202020204" pitchFamily="34" charset="0"/>
              <a:ea typeface="Arimo Italics"/>
              <a:cs typeface="Arial" panose="020B0604020202020204" pitchFamily="34" charset="0"/>
              <a:sym typeface="Arimo Italics"/>
              <a:hlinkClick r:id="rId5" tooltip="https://www.gov.pl/web/premier/dzialania-informacyjne"/>
            </a:endParaRPr>
          </a:p>
          <a:p>
            <a:pPr algn="just">
              <a:lnSpc>
                <a:spcPts val="3619"/>
              </a:lnSpc>
            </a:pPr>
            <a:r>
              <a:rPr lang="en-US" sz="3300" b="1" spc="-96">
                <a:solidFill>
                  <a:srgbClr val="0000FF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Jest to koszt kwalifikowany i podlega uwzględnieniu w kosztorysie.</a:t>
            </a:r>
          </a:p>
          <a:p>
            <a:pPr algn="l">
              <a:lnSpc>
                <a:spcPts val="3084"/>
              </a:lnSpc>
            </a:pPr>
            <a:endParaRPr lang="en-US" sz="3300" b="1" spc="-96">
              <a:solidFill>
                <a:srgbClr val="000000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  <a:sym typeface="Arimo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3454" y="2322576"/>
            <a:ext cx="10907475" cy="6588000"/>
          </a:xfrm>
          <a:custGeom>
            <a:avLst/>
            <a:gdLst/>
            <a:ahLst/>
            <a:cxnLst/>
            <a:rect l="l" t="t" r="r" b="b"/>
            <a:pathLst>
              <a:path w="10907475" h="6588000">
                <a:moveTo>
                  <a:pt x="0" y="0"/>
                </a:moveTo>
                <a:lnTo>
                  <a:pt x="10907476" y="0"/>
                </a:lnTo>
                <a:lnTo>
                  <a:pt x="10907476" y="6588000"/>
                </a:lnTo>
                <a:lnTo>
                  <a:pt x="0" y="658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212370" y="3264469"/>
            <a:ext cx="6382512" cy="55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2"/>
              </a:lnSpc>
            </a:pP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Zleceniobiorca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zobowiązuje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się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pl-PL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/>
            </a:r>
            <a:br>
              <a:rPr lang="pl-PL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umieszczania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logo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Programu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pl-PL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/>
            </a:r>
            <a:br>
              <a:rPr lang="pl-PL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na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wszystkich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materiałach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</a:p>
          <a:p>
            <a:pPr>
              <a:lnSpc>
                <a:spcPts val="3852"/>
              </a:lnSpc>
            </a:pP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szczególności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promocyjnych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informacyjnych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szkoleniowych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>
              <a:lnSpc>
                <a:spcPts val="3852"/>
              </a:lnSpc>
            </a:pP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edukacyjnych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dotyczących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realizowanego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zadania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proporcjonalnie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wielkości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innych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oznaczeń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w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sposób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zapewniający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jego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dobrą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widoczność</a:t>
            </a:r>
            <a:r>
              <a:rPr lang="en-US" sz="30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algn="ctr">
              <a:lnSpc>
                <a:spcPts val="3852"/>
              </a:lnSpc>
            </a:pPr>
            <a:endParaRPr lang="en-US" sz="30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52291" y="2705100"/>
            <a:ext cx="15769459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ramach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modułu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 w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edycji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2025,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jednostka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samorządu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terytorialnego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może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złożyć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u="sng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US" sz="3700" u="sng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jeden</a:t>
            </a:r>
            <a:r>
              <a:rPr lang="en-US" sz="3700" u="sng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u="sng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raz</a:t>
            </a:r>
            <a:r>
              <a:rPr lang="en-US" sz="3700" u="sng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w </a:t>
            </a:r>
            <a:r>
              <a:rPr lang="en-US" sz="3700" u="sng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roku</a:t>
            </a:r>
            <a:r>
              <a:rPr lang="en-US" sz="3700" u="sng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2 </a:t>
            </a:r>
            <a:r>
              <a:rPr lang="en-US" sz="3700" u="sng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oferty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dot.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utworzenia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placówek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Senior+. </a:t>
            </a:r>
          </a:p>
          <a:p>
            <a:pPr>
              <a:lnSpc>
                <a:spcPts val="4805"/>
              </a:lnSpc>
            </a:pP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sz="3700" dirty="0" err="1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Oferent</a:t>
            </a:r>
            <a:r>
              <a:rPr lang="en-US" sz="3700" dirty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w </a:t>
            </a:r>
            <a:r>
              <a:rPr lang="en-US" sz="3700" dirty="0" err="1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trakcie</a:t>
            </a:r>
            <a:r>
              <a:rPr lang="en-US" sz="3700" dirty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roku</a:t>
            </a:r>
            <a:r>
              <a:rPr lang="en-US" sz="3700" dirty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w M. I. </a:t>
            </a:r>
            <a:r>
              <a:rPr lang="en-US" sz="3700" dirty="0" err="1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może</a:t>
            </a:r>
            <a:r>
              <a:rPr lang="en-US" sz="3700" dirty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złożyć</a:t>
            </a:r>
            <a:r>
              <a:rPr lang="en-US" sz="3700" dirty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maks</a:t>
            </a:r>
            <a:r>
              <a:rPr lang="en-US" sz="3700" dirty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.:</a:t>
            </a:r>
          </a:p>
          <a:p>
            <a:pPr marL="533400" indent="-533400">
              <a:lnSpc>
                <a:spcPts val="4805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oferty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dot.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utworzenia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Dziennych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Domów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Senior+</a:t>
            </a:r>
          </a:p>
          <a:p>
            <a:pPr marL="533400" indent="-533400">
              <a:lnSpc>
                <a:spcPts val="4805"/>
              </a:lnSpc>
            </a:pPr>
            <a:r>
              <a:rPr lang="en-US" sz="3700" dirty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</a:t>
            </a:r>
            <a:r>
              <a:rPr lang="en-US" sz="3700" dirty="0" err="1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lub</a:t>
            </a:r>
            <a:endParaRPr lang="en-US" sz="3700" dirty="0">
              <a:solidFill>
                <a:srgbClr val="0000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33400" indent="-533400">
              <a:lnSpc>
                <a:spcPts val="4805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oferty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dot.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utworzenia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Klubów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Senior+</a:t>
            </a:r>
          </a:p>
          <a:p>
            <a:pPr marL="533400" indent="-533400">
              <a:lnSpc>
                <a:spcPts val="4805"/>
              </a:lnSpc>
            </a:pPr>
            <a:r>
              <a:rPr lang="en-US" sz="3700" dirty="0">
                <a:solidFill>
                  <a:srgbClr val="00B0F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</a:t>
            </a:r>
            <a:r>
              <a:rPr lang="en-US" sz="3700" dirty="0" err="1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lub</a:t>
            </a:r>
            <a:endParaRPr lang="en-US" sz="3700" dirty="0">
              <a:solidFill>
                <a:srgbClr val="0000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33400" indent="-533400">
              <a:lnSpc>
                <a:spcPts val="4805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ofertę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dot.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utworzenia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Dziennego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Domu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Senior+ </a:t>
            </a:r>
            <a:b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oraz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ofertę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dot.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utworzenia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Klubu</a:t>
            </a:r>
            <a:r>
              <a:rPr lang="en-US" sz="37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Senior+</a:t>
            </a:r>
          </a:p>
          <a:p>
            <a:pPr>
              <a:lnSpc>
                <a:spcPts val="4805"/>
              </a:lnSpc>
            </a:pPr>
            <a:endParaRPr lang="en-US" sz="45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66800" y="2133151"/>
            <a:ext cx="14493970" cy="533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2"/>
              </a:lnSpc>
            </a:pPr>
            <a:r>
              <a:rPr lang="en-US" sz="3779" b="1" spc="-23">
                <a:solidFill>
                  <a:srgbClr val="F09C06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Zgłoszenie placówki Senior+ do Powiatowego Inspektora Sanitarnego </a:t>
            </a:r>
          </a:p>
        </p:txBody>
      </p:sp>
      <p:sp>
        <p:nvSpPr>
          <p:cNvPr id="5" name="Freeform 5"/>
          <p:cNvSpPr/>
          <p:nvPr/>
        </p:nvSpPr>
        <p:spPr>
          <a:xfrm>
            <a:off x="15221040" y="3676896"/>
            <a:ext cx="2639128" cy="2646000"/>
          </a:xfrm>
          <a:custGeom>
            <a:avLst/>
            <a:gdLst/>
            <a:ahLst/>
            <a:cxnLst/>
            <a:rect l="l" t="t" r="r" b="b"/>
            <a:pathLst>
              <a:path w="2639128" h="2646000">
                <a:moveTo>
                  <a:pt x="0" y="0"/>
                </a:moveTo>
                <a:lnTo>
                  <a:pt x="2639128" y="0"/>
                </a:lnTo>
                <a:lnTo>
                  <a:pt x="2639128" y="2646000"/>
                </a:lnTo>
                <a:lnTo>
                  <a:pt x="0" y="264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08761" y="3162300"/>
            <a:ext cx="13584134" cy="595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just">
              <a:lnSpc>
                <a:spcPts val="2916"/>
              </a:lnSpc>
              <a:buFont typeface="Arial"/>
              <a:buChar char="•"/>
            </a:pPr>
            <a:r>
              <a:rPr lang="en-US" sz="3300" b="1" spc="28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W </a:t>
            </a:r>
            <a:r>
              <a:rPr lang="en-US" sz="3300" b="1" spc="28" err="1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okresie</a:t>
            </a:r>
            <a:r>
              <a:rPr lang="en-US" sz="3300" b="1" spc="28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300" b="1" spc="28" err="1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bezpośrednio</a:t>
            </a:r>
            <a:r>
              <a:rPr lang="en-US" sz="3300" b="1" spc="28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300" b="1" spc="28" err="1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poprzedzającym</a:t>
            </a:r>
            <a:r>
              <a:rPr lang="en-US" sz="3300" b="1" spc="28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uruchomienie placówki Senior+ </a:t>
            </a:r>
          </a:p>
          <a:p>
            <a:pPr marL="542925" lvl="1" indent="-271462" algn="just">
              <a:lnSpc>
                <a:spcPts val="2916"/>
              </a:lnSpc>
            </a:pPr>
            <a:r>
              <a:rPr lang="en-US" sz="3300" b="1" spc="28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(</a:t>
            </a:r>
            <a:r>
              <a:rPr lang="en-US" sz="3300" b="1" spc="28" err="1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jeszcze</a:t>
            </a:r>
            <a:r>
              <a:rPr lang="en-US" sz="3300" b="1" spc="28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w trakcie Modułu I)</a:t>
            </a:r>
            <a:r>
              <a:rPr lang="en-US" sz="3300" spc="28">
                <a:solidFill>
                  <a:srgbClr val="40404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zapewniającej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stałe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wyżywienie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beneficjentom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,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Zleceniobiorca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jako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podmiot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odpowiedzialny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za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prowadzenie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zakładu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żywienia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zbiorowego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typu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zamkniętego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w rozumieniu przepisów </a:t>
            </a:r>
            <a:r>
              <a:rPr lang="en-US" sz="3300" i="1" spc="28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prawa</a:t>
            </a:r>
            <a:r>
              <a:rPr lang="en-US" sz="3300" i="1" spc="28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żywnościowego i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bezpieczeństwo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wprowadzanej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do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obrotu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żywności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, jest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zobowiązany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zgodnie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z art. 64 ust. 1 ustawy z dnia 25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sierpnia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2006 r. o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bezpieczeństwie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żywności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i żywienia (Dz.U. z 2022 r.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poz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. 2132 ze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zm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.) do złożenia stosownego wniosku o 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zatwierdzenie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zakładu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i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wpis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do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rejestru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zakładów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działających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na </a:t>
            </a:r>
            <a:r>
              <a:rPr lang="en-US" sz="3300" i="1" spc="27" err="1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rynku</a:t>
            </a:r>
            <a:r>
              <a:rPr lang="en-US" sz="3300" i="1" spc="27">
                <a:solidFill>
                  <a:srgbClr val="40404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. Obowiązkowi podlegają zarówno Dzienne Domy Senior+ jak i Kluby Senior+</a:t>
            </a:r>
          </a:p>
          <a:p>
            <a:pPr marL="542925" lvl="1" indent="-271462" algn="just">
              <a:lnSpc>
                <a:spcPts val="2916"/>
              </a:lnSpc>
            </a:pPr>
            <a:endParaRPr lang="en-US" sz="3300" i="1" spc="27">
              <a:solidFill>
                <a:srgbClr val="404040"/>
              </a:solidFill>
              <a:latin typeface="TT Rounds Condensed Italics"/>
              <a:ea typeface="TT Rounds Condensed Italics"/>
              <a:cs typeface="TT Rounds Condensed Italics"/>
              <a:sym typeface="TT Rounds Condensed Italics"/>
            </a:endParaRPr>
          </a:p>
          <a:p>
            <a:pPr marL="542925" lvl="1" indent="-271462" algn="just">
              <a:lnSpc>
                <a:spcPts val="2916"/>
              </a:lnSpc>
              <a:buFont typeface="Arial"/>
              <a:buChar char="•"/>
            </a:pPr>
            <a:r>
              <a:rPr lang="en-US" sz="3300" spc="27">
                <a:solidFill>
                  <a:srgbClr val="0000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Kluby Senior+ </a:t>
            </a:r>
            <a:r>
              <a:rPr lang="en-US" sz="3300" spc="27">
                <a:solidFill>
                  <a:srgbClr val="40404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posiada pomieszczenie kuchenne i zapewnia możliwość przyrządzania posiłków przez beneficjentów;</a:t>
            </a:r>
          </a:p>
          <a:p>
            <a:pPr algn="just">
              <a:lnSpc>
                <a:spcPts val="2916"/>
              </a:lnSpc>
            </a:pPr>
            <a:endParaRPr lang="en-US" sz="3300" spc="27">
              <a:solidFill>
                <a:srgbClr val="40404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542925" lvl="1" indent="-271462" algn="just">
              <a:lnSpc>
                <a:spcPts val="2916"/>
              </a:lnSpc>
              <a:buFont typeface="Arial"/>
              <a:buChar char="•"/>
            </a:pPr>
            <a:r>
              <a:rPr lang="en-US" sz="3300" spc="28">
                <a:solidFill>
                  <a:srgbClr val="0000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Dzienne Domy Senior+ </a:t>
            </a:r>
            <a:r>
              <a:rPr lang="en-US" sz="3300" spc="28">
                <a:solidFill>
                  <a:srgbClr val="40404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są zobligowana do zapewnienia min. jednego posiłku, w tym gorącego (na miejscu/catering).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5622" y="2821566"/>
            <a:ext cx="759549" cy="759549"/>
            <a:chOff x="0" y="0"/>
            <a:chExt cx="1012732" cy="10127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2698" cy="1012698"/>
            </a:xfrm>
            <a:custGeom>
              <a:avLst/>
              <a:gdLst/>
              <a:ahLst/>
              <a:cxnLst/>
              <a:rect l="l" t="t" r="r" b="b"/>
              <a:pathLst>
                <a:path w="1012698" h="1012698">
                  <a:moveTo>
                    <a:pt x="0" y="506349"/>
                  </a:moveTo>
                  <a:cubicBezTo>
                    <a:pt x="0" y="226695"/>
                    <a:pt x="226695" y="0"/>
                    <a:pt x="506349" y="0"/>
                  </a:cubicBezTo>
                  <a:cubicBezTo>
                    <a:pt x="786003" y="0"/>
                    <a:pt x="1012698" y="226695"/>
                    <a:pt x="1012698" y="506349"/>
                  </a:cubicBezTo>
                  <a:cubicBezTo>
                    <a:pt x="1012698" y="786003"/>
                    <a:pt x="786003" y="1012698"/>
                    <a:pt x="506349" y="1012698"/>
                  </a:cubicBezTo>
                  <a:cubicBezTo>
                    <a:pt x="226695" y="1012698"/>
                    <a:pt x="0" y="786003"/>
                    <a:pt x="0" y="506349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012732" cy="1022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endParaRPr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r>
                <a:rPr lang="en-US" sz="2700" b="1" spc="25">
                  <a:solidFill>
                    <a:schemeClr val="bg1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</a:t>
              </a:r>
            </a:p>
            <a:p>
              <a:pPr algn="ctr">
                <a:lnSpc>
                  <a:spcPts val="3240"/>
                </a:lnSpc>
              </a:pPr>
              <a:endParaRPr lang="en-US" sz="2700" b="1" spc="25">
                <a:solidFill>
                  <a:schemeClr val="bg1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923025" y="3524217"/>
            <a:ext cx="14825439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just">
              <a:lnSpc>
                <a:spcPts val="3600"/>
              </a:lnSpc>
              <a:buFont typeface="Arial"/>
              <a:buChar char="•"/>
            </a:pP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uchwały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o </a:t>
            </a: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utworzeniu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placówki (wymagana niezależnie od tego czy ma być </a:t>
            </a:r>
            <a:b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 odrębna jednostka budżetowa czy funkcjonująca w strukturze innej JOPS);</a:t>
            </a:r>
          </a:p>
          <a:p>
            <a:pPr marL="542925" lvl="1" indent="-271462" algn="just">
              <a:lnSpc>
                <a:spcPts val="3600"/>
              </a:lnSpc>
              <a:buFont typeface="Arial"/>
              <a:buChar char="•"/>
            </a:pP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uchwały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o </a:t>
            </a: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odpłatności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beneficjentów (</a:t>
            </a: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zwolnienie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z </a:t>
            </a: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opłat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tylko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w zakresie wynikającym z art. 97 ust. 1 u. o p. </a:t>
            </a: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społ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.)</a:t>
            </a:r>
          </a:p>
          <a:p>
            <a:pPr marL="542925" lvl="1" indent="-271462" algn="just">
              <a:lnSpc>
                <a:spcPts val="3600"/>
              </a:lnSpc>
              <a:buFont typeface="Arial"/>
              <a:buChar char="•"/>
            </a:pP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określenie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kryteriów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uczestnictwa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seniorów oraz </a:t>
            </a:r>
            <a:r>
              <a:rPr lang="en-US" sz="310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zakresu</a:t>
            </a:r>
            <a:r>
              <a:rPr lang="en-US" sz="310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działania ośrodka wsparcia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00689" y="6788401"/>
            <a:ext cx="1499098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300" b="1">
                <a:solidFill>
                  <a:srgbClr val="00000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Rekrutacja i zatrudnienie kadry – (zgodnie z wymaganiami wynikającymi </a:t>
            </a:r>
            <a:br>
              <a:rPr lang="en-US" sz="3300" b="1">
                <a:solidFill>
                  <a:srgbClr val="00000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</a:br>
            <a:r>
              <a:rPr lang="en-US" sz="3300" b="1">
                <a:solidFill>
                  <a:srgbClr val="00000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z Programu)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0689" y="8398127"/>
            <a:ext cx="1367329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300" b="1">
                <a:solidFill>
                  <a:srgbClr val="00000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Rekrutacja i nadanie uprawnień do korzystania z placówek beneficjentom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00689" y="2856125"/>
            <a:ext cx="1352699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300" b="1">
                <a:solidFill>
                  <a:srgbClr val="000000"/>
                </a:solidFill>
                <a:latin typeface="Arial" panose="020B0604020202020204" pitchFamily="34" charset="0"/>
                <a:ea typeface="Times New Roman Bold"/>
                <a:cs typeface="Arial" panose="020B0604020202020204" pitchFamily="34" charset="0"/>
                <a:sym typeface="Times New Roman Bold"/>
              </a:rPr>
              <a:t>Przyjęcie wymaganych programem aktów prawa miejscowego:</a:t>
            </a:r>
          </a:p>
        </p:txBody>
      </p:sp>
      <p:sp>
        <p:nvSpPr>
          <p:cNvPr id="12" name="Freeform 12"/>
          <p:cNvSpPr/>
          <p:nvPr/>
        </p:nvSpPr>
        <p:spPr>
          <a:xfrm>
            <a:off x="825119" y="8278844"/>
            <a:ext cx="759524" cy="704589"/>
          </a:xfrm>
          <a:custGeom>
            <a:avLst/>
            <a:gdLst/>
            <a:ahLst/>
            <a:cxnLst/>
            <a:rect l="l" t="t" r="r" b="b"/>
            <a:pathLst>
              <a:path w="1012698" h="1012698">
                <a:moveTo>
                  <a:pt x="0" y="506349"/>
                </a:moveTo>
                <a:cubicBezTo>
                  <a:pt x="0" y="226695"/>
                  <a:pt x="226695" y="0"/>
                  <a:pt x="506349" y="0"/>
                </a:cubicBezTo>
                <a:cubicBezTo>
                  <a:pt x="786003" y="0"/>
                  <a:pt x="1012698" y="226695"/>
                  <a:pt x="1012698" y="506349"/>
                </a:cubicBezTo>
                <a:cubicBezTo>
                  <a:pt x="1012698" y="786003"/>
                  <a:pt x="786003" y="1012698"/>
                  <a:pt x="506349" y="1012698"/>
                </a:cubicBezTo>
                <a:cubicBezTo>
                  <a:pt x="226695" y="1012698"/>
                  <a:pt x="0" y="786003"/>
                  <a:pt x="0" y="506349"/>
                </a:cubicBezTo>
                <a:close/>
              </a:path>
            </a:pathLst>
          </a:custGeom>
          <a:solidFill>
            <a:srgbClr val="FFC000"/>
          </a:solidFill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3</a:t>
            </a:r>
            <a:endParaRPr lang="pl-PL" sz="2400" b="1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791965" y="6703902"/>
            <a:ext cx="759549" cy="759549"/>
            <a:chOff x="0" y="0"/>
            <a:chExt cx="1012732" cy="10127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12698" cy="1012698"/>
            </a:xfrm>
            <a:custGeom>
              <a:avLst/>
              <a:gdLst/>
              <a:ahLst/>
              <a:cxnLst/>
              <a:rect l="l" t="t" r="r" b="b"/>
              <a:pathLst>
                <a:path w="1012698" h="1012698">
                  <a:moveTo>
                    <a:pt x="0" y="506349"/>
                  </a:moveTo>
                  <a:cubicBezTo>
                    <a:pt x="0" y="226695"/>
                    <a:pt x="226695" y="0"/>
                    <a:pt x="506349" y="0"/>
                  </a:cubicBezTo>
                  <a:cubicBezTo>
                    <a:pt x="786003" y="0"/>
                    <a:pt x="1012698" y="226695"/>
                    <a:pt x="1012698" y="506349"/>
                  </a:cubicBezTo>
                  <a:cubicBezTo>
                    <a:pt x="1012698" y="786003"/>
                    <a:pt x="786003" y="1012698"/>
                    <a:pt x="506349" y="1012698"/>
                  </a:cubicBezTo>
                  <a:cubicBezTo>
                    <a:pt x="226695" y="1012698"/>
                    <a:pt x="0" y="786003"/>
                    <a:pt x="0" y="506349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012732" cy="1022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 spc="25">
                  <a:solidFill>
                    <a:srgbClr val="FFFFFF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2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23025" y="1967790"/>
            <a:ext cx="14567639" cy="48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b="1" spc="30">
                <a:solidFill>
                  <a:srgbClr val="000000"/>
                </a:solidFill>
                <a:latin typeface="Arial" panose="020B0604020202020204" pitchFamily="34" charset="0"/>
                <a:ea typeface="TT Rounds Condensed Bold"/>
                <a:cs typeface="Arial" panose="020B0604020202020204" pitchFamily="34" charset="0"/>
                <a:sym typeface="TT Rounds Condensed Bold"/>
              </a:rPr>
              <a:t>W końcowym etapie realizacji Modułu I: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57012" y="2421592"/>
            <a:ext cx="16408908" cy="533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endParaRPr dirty="0"/>
          </a:p>
          <a:p>
            <a:pPr algn="ctr">
              <a:lnSpc>
                <a:spcPts val="5184"/>
              </a:lnSpc>
            </a:pPr>
            <a:r>
              <a:rPr lang="en-US" sz="4800" b="1" spc="-75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Trwałość</a:t>
            </a:r>
            <a:r>
              <a:rPr lang="en-US" sz="4800" b="1" spc="-75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800" b="1" spc="-75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Projektu</a:t>
            </a:r>
            <a:endParaRPr lang="en-US" sz="4800" b="1" spc="-75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3888"/>
              </a:lnSpc>
            </a:pPr>
            <a:endParaRPr lang="en-US" sz="4800" b="1" spc="-75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3888"/>
              </a:lnSpc>
            </a:pP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etapie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końcowym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realizacji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Modułu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j.s.t jest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zobowiązana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podjąć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działania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formalno-prawne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organizacyjne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celu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uruchomienia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placówki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Senior+.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Niezależnie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tego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czy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j.s.t.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zamierza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aplikować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o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środki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ramach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Modułu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Programu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jest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ona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zobligowana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l-PL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uruchomienia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placówki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zakończeniu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Modułu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utrzymania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trwałości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realizacji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zadania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przez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okres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3600" spc="-7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</a:t>
            </a:r>
            <a:r>
              <a:rPr lang="en-US" sz="3600" spc="-7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spc="-74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licząc</a:t>
            </a:r>
            <a:r>
              <a:rPr lang="en-US" sz="3600" spc="-74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3600" spc="-74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dnia</a:t>
            </a:r>
            <a:r>
              <a:rPr lang="en-US" sz="3600" spc="-74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następującego</a:t>
            </a:r>
            <a:r>
              <a:rPr lang="en-US" sz="3600" spc="-74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 </a:t>
            </a:r>
            <a:r>
              <a:rPr lang="en-US" sz="3600" spc="-74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dniu</a:t>
            </a:r>
            <a:r>
              <a:rPr lang="en-US" sz="3600" spc="-74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zakończenia</a:t>
            </a:r>
            <a:r>
              <a:rPr lang="en-US" sz="3600" spc="-74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realizacji</a:t>
            </a:r>
            <a:r>
              <a:rPr lang="en-US" sz="3600" spc="-74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zadania</a:t>
            </a:r>
            <a:r>
              <a:rPr lang="en-US" sz="3600" spc="-74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 </a:t>
            </a:r>
            <a:r>
              <a:rPr lang="en-US" sz="3600" spc="-74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ramach</a:t>
            </a:r>
            <a:r>
              <a:rPr lang="en-US" sz="3600" spc="-74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-74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Modułu</a:t>
            </a:r>
            <a:r>
              <a:rPr lang="en-US" sz="3600" spc="-74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(!).</a:t>
            </a:r>
          </a:p>
          <a:p>
            <a:pPr algn="ctr">
              <a:lnSpc>
                <a:spcPts val="3888"/>
              </a:lnSpc>
            </a:pPr>
            <a:endParaRPr lang="en-US" sz="3600" spc="-74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99384" y="1678762"/>
            <a:ext cx="14904720" cy="10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 b="1" spc="-25">
                <a:solidFill>
                  <a:srgbClr val="F09C06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Przydatne strony internetowe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190799"/>
            <a:ext cx="16372114" cy="606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0095" lvl="1" indent="-380048" algn="l">
              <a:lnSpc>
                <a:spcPts val="4082"/>
              </a:lnSpc>
              <a:buFont typeface="Arial"/>
              <a:buChar char="•"/>
            </a:pPr>
            <a:r>
              <a:rPr lang="en-US" sz="4200" spc="39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W celu weryfikacji prawidłowości podejmowanych działań, rozwiania wątpliwości dotyczących realizacji Programu zalecamy monitorowanie stron internetowych poświęconych Programowi, takich jak:</a:t>
            </a:r>
          </a:p>
          <a:p>
            <a:pPr algn="ctr">
              <a:lnSpc>
                <a:spcPts val="3499"/>
              </a:lnSpc>
            </a:pPr>
            <a:endParaRPr lang="en-US" sz="4200" spc="39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ctr">
              <a:lnSpc>
                <a:spcPts val="3499"/>
              </a:lnSpc>
            </a:pPr>
            <a:endParaRPr lang="en-US" sz="4200" spc="39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669610" lvl="1" indent="-334805" algn="l">
              <a:lnSpc>
                <a:spcPts val="3596"/>
              </a:lnSpc>
              <a:buFont typeface="Arial"/>
              <a:buChar char="•"/>
            </a:pPr>
            <a:r>
              <a:rPr lang="en-US" sz="3700" b="1" u="sng" spc="33">
                <a:solidFill>
                  <a:srgbClr val="1267B2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strona internetowa ŚUW – zakładka Senior+ oraz aktualności: https://www.kielce.uw.gov.pl/pl/urzad/polityka-spoleczna/program-rzadowy-senior/edycja-2025/29072,Ogloszenie-o-otwartym-konkursie-ofert-Senior-edycja-2025.html</a:t>
            </a:r>
          </a:p>
          <a:p>
            <a:pPr algn="l">
              <a:lnSpc>
                <a:spcPts val="3596"/>
              </a:lnSpc>
            </a:pPr>
            <a:endParaRPr lang="en-US" sz="3700" b="1" u="sng" spc="33">
              <a:solidFill>
                <a:srgbClr val="1267B2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marL="669610" lvl="1" indent="-334805" algn="l">
              <a:lnSpc>
                <a:spcPts val="3596"/>
              </a:lnSpc>
              <a:buFont typeface="Arial"/>
              <a:buChar char="•"/>
            </a:pPr>
            <a:r>
              <a:rPr lang="en-US" sz="3700" b="1" u="sng" spc="34">
                <a:solidFill>
                  <a:srgbClr val="1267B2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Strona kancelarii Prezesa Rady Ministrów: https://www.gov.pl/web/premier/ogloszenie-o-otwartym-konkursie-ofert-w-ramach-programu-wieloletniego-senior-na-lata-2021-2025-edycja-2025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1790700"/>
            <a:ext cx="10128842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50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171700"/>
            <a:ext cx="10034662" cy="766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1236" y="2171700"/>
            <a:ext cx="5301215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6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id="6" name="AutoShape 6"/>
          <p:cNvSpPr/>
          <p:nvPr/>
        </p:nvSpPr>
        <p:spPr>
          <a:xfrm rot="2188">
            <a:off x="1785534" y="2606767"/>
            <a:ext cx="1495996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607943" y="507690"/>
            <a:ext cx="5283508" cy="1800612"/>
          </a:xfrm>
          <a:custGeom>
            <a:avLst/>
            <a:gdLst/>
            <a:ahLst/>
            <a:cxnLst/>
            <a:rect l="l" t="t" r="r" b="b"/>
            <a:pathLst>
              <a:path w="5283508" h="1800612">
                <a:moveTo>
                  <a:pt x="0" y="0"/>
                </a:moveTo>
                <a:lnTo>
                  <a:pt x="5283509" y="0"/>
                </a:lnTo>
                <a:lnTo>
                  <a:pt x="5283509" y="1800612"/>
                </a:lnTo>
                <a:lnTo>
                  <a:pt x="0" y="1800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688" r="-1468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7943" y="507690"/>
            <a:ext cx="5632478" cy="1800612"/>
          </a:xfrm>
          <a:custGeom>
            <a:avLst/>
            <a:gdLst/>
            <a:ahLst/>
            <a:cxnLst/>
            <a:rect l="l" t="t" r="r" b="b"/>
            <a:pathLst>
              <a:path w="5632478" h="1800612">
                <a:moveTo>
                  <a:pt x="0" y="0"/>
                </a:moveTo>
                <a:lnTo>
                  <a:pt x="5632478" y="0"/>
                </a:lnTo>
                <a:lnTo>
                  <a:pt x="5632478" y="1800612"/>
                </a:lnTo>
                <a:lnTo>
                  <a:pt x="0" y="1800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778" r="-758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981682" y="507690"/>
            <a:ext cx="6085634" cy="1800612"/>
          </a:xfrm>
          <a:custGeom>
            <a:avLst/>
            <a:gdLst/>
            <a:ahLst/>
            <a:cxnLst/>
            <a:rect l="l" t="t" r="r" b="b"/>
            <a:pathLst>
              <a:path w="6085634" h="1800612">
                <a:moveTo>
                  <a:pt x="0" y="0"/>
                </a:moveTo>
                <a:lnTo>
                  <a:pt x="6085634" y="0"/>
                </a:lnTo>
                <a:lnTo>
                  <a:pt x="6085634" y="1800612"/>
                </a:lnTo>
                <a:lnTo>
                  <a:pt x="0" y="1800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90" b="-149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0092" y="3736174"/>
            <a:ext cx="17664647" cy="47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2"/>
              </a:lnSpc>
            </a:pPr>
            <a:r>
              <a:rPr lang="en-US" sz="3600" b="1" spc="-96">
                <a:solidFill>
                  <a:srgbClr val="E48312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Kontakt ws. Programu Senior+ - Świętokrzyski Urząd Wojewódzki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0743" y="4590537"/>
            <a:ext cx="15542777" cy="340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7"/>
              </a:lnSpc>
            </a:pPr>
            <a:r>
              <a:rPr lang="en-US" sz="3099" spc="27">
                <a:solidFill>
                  <a:srgbClr val="40404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Pracownicy Oddziału ds. Informatyzacji i Spraw Społecznych Wydziału Polityki Społecznej </a:t>
            </a:r>
          </a:p>
          <a:p>
            <a:pPr algn="ctr">
              <a:lnSpc>
                <a:spcPts val="3347"/>
              </a:lnSpc>
            </a:pPr>
            <a:r>
              <a:rPr lang="en-US" sz="3099" spc="27">
                <a:solidFill>
                  <a:srgbClr val="40404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 Zdrowia ŚUW – piętro VI, pok. 639, 607, bud A</a:t>
            </a:r>
          </a:p>
          <a:p>
            <a:pPr algn="l">
              <a:lnSpc>
                <a:spcPts val="3347"/>
              </a:lnSpc>
            </a:pPr>
            <a:endParaRPr lang="en-US" sz="3099" spc="27">
              <a:solidFill>
                <a:srgbClr val="40404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561022" lvl="1" indent="-280511" algn="l">
              <a:lnSpc>
                <a:spcPts val="3347"/>
              </a:lnSpc>
              <a:buFont typeface="Arial"/>
              <a:buChar char="•"/>
            </a:pPr>
            <a:r>
              <a:rPr lang="en-US" sz="3099" b="1" spc="29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Michał Siwierski </a:t>
            </a:r>
            <a:r>
              <a:rPr lang="en-US" sz="3099" spc="29">
                <a:solidFill>
                  <a:srgbClr val="40404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– kierownik oddziału – tel. 41 342 19 51, wps59@kielce.uw.gov.pl</a:t>
            </a:r>
          </a:p>
          <a:p>
            <a:pPr marL="561022" lvl="1" indent="-280511" algn="l">
              <a:lnSpc>
                <a:spcPts val="3347"/>
              </a:lnSpc>
              <a:buFont typeface="Arial"/>
              <a:buChar char="•"/>
            </a:pPr>
            <a:r>
              <a:rPr lang="en-US" sz="3099" b="1" spc="29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Kamila Sokołowska </a:t>
            </a:r>
            <a:r>
              <a:rPr lang="en-US" sz="3099" spc="29">
                <a:solidFill>
                  <a:srgbClr val="40404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– inspektor wojewódzki – tel. 41 342 16 05, wps56@kielce.uw.gov.pl</a:t>
            </a:r>
          </a:p>
          <a:p>
            <a:pPr marL="561022" lvl="1" indent="-280511" algn="l">
              <a:lnSpc>
                <a:spcPts val="3347"/>
              </a:lnSpc>
              <a:buFont typeface="Arial"/>
              <a:buChar char="•"/>
            </a:pPr>
            <a:r>
              <a:rPr lang="en-US" sz="3099" b="1" spc="27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Anna Korcipa </a:t>
            </a:r>
            <a:r>
              <a:rPr lang="en-US" sz="3099" spc="27">
                <a:solidFill>
                  <a:srgbClr val="40404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– starszy inspektor wojewódzki  - 41 342 11-85, bzfe36@kielce.uw.gov.pl</a:t>
            </a:r>
          </a:p>
          <a:p>
            <a:pPr marL="561022" lvl="1" indent="-280511" algn="l">
              <a:lnSpc>
                <a:spcPts val="3347"/>
              </a:lnSpc>
              <a:buFont typeface="Arial"/>
              <a:buChar char="•"/>
            </a:pPr>
            <a:r>
              <a:rPr lang="en-US" sz="3099" b="1" spc="29">
                <a:solidFill>
                  <a:srgbClr val="40404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Kamila Odzimkowska</a:t>
            </a:r>
            <a:r>
              <a:rPr lang="en-US" sz="3099" spc="29">
                <a:solidFill>
                  <a:srgbClr val="40404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- inspektor wojewódzki - 41 342 19-49, wps62@kielce.uw.gov.pl</a:t>
            </a:r>
          </a:p>
          <a:p>
            <a:pPr marL="561022" lvl="1" indent="-280511" algn="l">
              <a:lnSpc>
                <a:spcPts val="3347"/>
              </a:lnSpc>
            </a:pPr>
            <a:endParaRPr lang="en-US" sz="3099" spc="29">
              <a:solidFill>
                <a:srgbClr val="40404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21304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17647" y="3186734"/>
            <a:ext cx="4176000" cy="4140000"/>
          </a:xfrm>
          <a:custGeom>
            <a:avLst/>
            <a:gdLst/>
            <a:ahLst/>
            <a:cxnLst/>
            <a:rect l="l" t="t" r="r" b="b"/>
            <a:pathLst>
              <a:path w="4339733" h="4924519">
                <a:moveTo>
                  <a:pt x="0" y="0"/>
                </a:moveTo>
                <a:lnTo>
                  <a:pt x="4339733" y="0"/>
                </a:lnTo>
                <a:lnTo>
                  <a:pt x="4339733" y="4924520"/>
                </a:lnTo>
                <a:lnTo>
                  <a:pt x="0" y="4924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76150" y="3156008"/>
            <a:ext cx="14433245" cy="171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pl-PL" sz="3700" b="1" spc="61" dirty="0">
                <a:solidFill>
                  <a:srgbClr val="E48312"/>
                </a:solidFill>
                <a:latin typeface="Arial" panose="020B0604020202020204" pitchFamily="34" charset="0"/>
                <a:ea typeface="Arimo" panose="020B0604020202020204" charset="0"/>
                <a:cs typeface="Arimo" panose="020B0604020202020204" charset="0"/>
                <a:sym typeface="TT Rounds Condensed Bold"/>
              </a:rPr>
              <a:t>Dziękujemy za uwagę </a:t>
            </a:r>
          </a:p>
          <a:p>
            <a:pPr algn="ctr">
              <a:lnSpc>
                <a:spcPts val="7128"/>
              </a:lnSpc>
            </a:pPr>
            <a:r>
              <a:rPr lang="pl-PL" sz="3700" b="1" spc="61" dirty="0">
                <a:solidFill>
                  <a:srgbClr val="E48312"/>
                </a:solidFill>
                <a:latin typeface="Arial" panose="020B0604020202020204" pitchFamily="34" charset="0"/>
                <a:ea typeface="Arimo" panose="020B0604020202020204" charset="0"/>
                <a:cs typeface="Arimo" panose="020B0604020202020204" charset="0"/>
                <a:sym typeface="TT Rounds Condensed Bold"/>
              </a:rPr>
              <a:t>Wydział Polityki Społecznej i Zdrowia</a:t>
            </a:r>
            <a:endParaRPr lang="en-US" sz="3700" b="1" spc="61" dirty="0">
              <a:solidFill>
                <a:srgbClr val="E48312"/>
              </a:solidFill>
              <a:latin typeface="Arial" panose="020B0604020202020204" pitchFamily="34" charset="0"/>
              <a:ea typeface="Arimo" panose="020B0604020202020204" charset="0"/>
              <a:cs typeface="Arimo" panose="020B0604020202020204" charset="0"/>
              <a:sym typeface="TT Rounds Condense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10000" y="2478578"/>
            <a:ext cx="8991600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98"/>
              </a:lnSpc>
            </a:pPr>
            <a:r>
              <a:rPr lang="en-US" sz="4350" b="1">
                <a:solidFill>
                  <a:srgbClr val="F09C06"/>
                </a:solidFill>
                <a:latin typeface="Arial Bold"/>
                <a:ea typeface="Arial Bold"/>
                <a:cs typeface="Arial Bold"/>
                <a:sym typeface="Arial Bold"/>
              </a:rPr>
              <a:t>             	Zasady finansowania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200" y="3543300"/>
            <a:ext cx="15650000" cy="618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3"/>
              </a:lnSpc>
            </a:pP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Montaż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finansowy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Programu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</a:p>
          <a:p>
            <a:pPr algn="l">
              <a:lnSpc>
                <a:spcPts val="4883"/>
              </a:lnSpc>
            </a:pPr>
            <a:endParaRPr lang="en-US" sz="3699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808038" lvl="1" indent="-474663">
              <a:lnSpc>
                <a:spcPts val="4883"/>
              </a:lnSpc>
              <a:buFont typeface="Arial" panose="020B0604020202020204" pitchFamily="34" charset="0"/>
              <a:buChar char="•"/>
            </a:pPr>
            <a:r>
              <a:rPr lang="en-US" sz="3699" b="1" dirty="0" err="1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dotacja</a:t>
            </a:r>
            <a:r>
              <a:rPr lang="en-US" sz="3699" b="1" dirty="0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z </a:t>
            </a:r>
            <a:r>
              <a:rPr lang="en-US" sz="3699" b="1" dirty="0" err="1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Programu</a:t>
            </a:r>
            <a:r>
              <a:rPr lang="en-US" sz="3699" b="1" dirty="0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– </a:t>
            </a:r>
            <a:r>
              <a:rPr lang="en-US" sz="3699" b="1" dirty="0" err="1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maksymalnie</a:t>
            </a:r>
            <a:r>
              <a:rPr lang="en-US" sz="3699" b="1" dirty="0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80%, </a:t>
            </a:r>
          </a:p>
          <a:p>
            <a:pPr marL="669606" lvl="1" indent="-334803" algn="l">
              <a:lnSpc>
                <a:spcPts val="4883"/>
              </a:lnSpc>
              <a:buFont typeface="Arial"/>
              <a:buChar char="•"/>
            </a:pPr>
            <a:r>
              <a:rPr lang="en-US" sz="3699" dirty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b="1" dirty="0" err="1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środki</a:t>
            </a:r>
            <a:r>
              <a:rPr lang="en-US" sz="3699" b="1" dirty="0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3699" b="1" dirty="0" err="1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własne</a:t>
            </a:r>
            <a:r>
              <a:rPr lang="en-US" sz="3699" b="1" dirty="0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j.s.t. w </a:t>
            </a:r>
            <a:r>
              <a:rPr lang="en-US" sz="3699" b="1" dirty="0" err="1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Programie</a:t>
            </a:r>
            <a:r>
              <a:rPr lang="en-US" sz="3699" b="1" dirty="0">
                <a:solidFill>
                  <a:srgbClr val="0000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– minimum 20%</a:t>
            </a:r>
          </a:p>
          <a:p>
            <a:pPr marL="669606" lvl="1" indent="-334803" algn="l">
              <a:lnSpc>
                <a:spcPts val="4883"/>
              </a:lnSpc>
            </a:pPr>
            <a:r>
              <a:rPr lang="en-US" sz="3699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                                       </a:t>
            </a:r>
          </a:p>
          <a:p>
            <a:pPr marL="365125" lvl="1" indent="-30163" algn="l">
              <a:lnSpc>
                <a:spcPts val="4883"/>
              </a:lnSpc>
            </a:pP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Nie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jest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możliwe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zabezpieczenie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środków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finansowych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na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wkład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własny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ze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strony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innego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podmiotu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(np. NGO)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oraz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wkład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rzeczowy</a:t>
            </a:r>
            <a:r>
              <a:rPr lang="en-US" sz="3699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</a:p>
          <a:p>
            <a:pPr marL="669606" lvl="1" indent="-334803" algn="l">
              <a:lnSpc>
                <a:spcPts val="4883"/>
              </a:lnSpc>
            </a:pPr>
            <a:r>
              <a:rPr lang="en-US" sz="3699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										      </a:t>
            </a:r>
            <a:r>
              <a:rPr lang="en-US" sz="3699" b="1" dirty="0">
                <a:solidFill>
                  <a:srgbClr val="00B05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     </a:t>
            </a:r>
            <a:r>
              <a:rPr lang="en-US" sz="3699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				</a:t>
            </a:r>
            <a:r>
              <a:rPr lang="en-US" sz="3699" b="1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99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                                          	</a:t>
            </a:r>
          </a:p>
          <a:p>
            <a:pPr marL="561021" lvl="1" indent="-280510" algn="l">
              <a:lnSpc>
                <a:spcPts val="4091"/>
              </a:lnSpc>
            </a:pPr>
            <a:r>
              <a:rPr lang="en-US" sz="3099" spc="29" dirty="0">
                <a:solidFill>
                  <a:srgbClr val="FF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												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07157"/>
              </p:ext>
            </p:extLst>
          </p:nvPr>
        </p:nvGraphicFramePr>
        <p:xfrm>
          <a:off x="395424" y="2682447"/>
          <a:ext cx="17240249" cy="7222349"/>
        </p:xfrm>
        <a:graphic>
          <a:graphicData uri="http://schemas.openxmlformats.org/drawingml/2006/table">
            <a:tbl>
              <a:tblPr/>
              <a:tblGrid>
                <a:gridCol w="3843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9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3639">
                <a:tc rowSpan="3">
                  <a:txBody>
                    <a:bodyPr/>
                    <a:lstStyle/>
                    <a:p>
                      <a:pPr algn="ctr">
                        <a:lnSpc>
                          <a:spcPts val="3960"/>
                        </a:lnSpc>
                        <a:defRPr/>
                      </a:pPr>
                      <a:r>
                        <a:rPr lang="en-US" sz="33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Moduł I</a:t>
                      </a:r>
                      <a:endParaRPr lang="en-US" sz="1100"/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60"/>
                        </a:lnSpc>
                        <a:defRPr/>
                      </a:pPr>
                      <a:r>
                        <a:rPr lang="en-US" sz="3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Zakres</a:t>
                      </a:r>
                      <a:endParaRPr lang="en-US" sz="3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60"/>
                        </a:lnSpc>
                        <a:defRPr/>
                      </a:pPr>
                      <a:r>
                        <a:rPr lang="en-US" sz="3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Dzienny Dom Senior +</a:t>
                      </a:r>
                      <a:endParaRPr lang="en-US" sz="3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60"/>
                        </a:lnSpc>
                        <a:defRPr/>
                      </a:pPr>
                      <a:r>
                        <a:rPr lang="en-US" sz="3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Klub Senior +</a:t>
                      </a:r>
                      <a:endParaRPr lang="en-US" sz="3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156">
                <a:tc vMerge="1">
                  <a:txBody>
                    <a:bodyPr/>
                    <a:lstStyle/>
                    <a:p>
                      <a:pPr algn="ctr">
                        <a:lnSpc>
                          <a:spcPts val="3960"/>
                        </a:lnSpc>
                        <a:defRPr/>
                      </a:pPr>
                      <a:r>
                        <a:rPr lang="en-US" sz="33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Moduł I</a:t>
                      </a:r>
                      <a:endParaRPr lang="en-US" sz="1100"/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60"/>
                        </a:lnSpc>
                        <a:defRPr/>
                      </a:pPr>
                      <a:r>
                        <a:rPr lang="en-US" sz="3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Utworzenie i/lub wyposażenie placówki „Senior +”, w tym:</a:t>
                      </a:r>
                      <a:endParaRPr lang="en-US" sz="3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6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Jednorazowa, maksymalna kwota dotacji dla zadania </a:t>
                      </a:r>
                      <a:endParaRPr lang="en-US" sz="3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396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 ramach Modułu I wynosi </a:t>
                      </a:r>
                      <a:r>
                        <a:rPr lang="en-US" sz="3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400 tys. zł </a:t>
                      </a:r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6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Jednorazowa, maksymalna kwota dotacji dla zadania </a:t>
                      </a:r>
                      <a:endParaRPr lang="en-US" sz="3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396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 ramach Modułu I wynosi </a:t>
                      </a:r>
                      <a:r>
                        <a:rPr lang="en-US" sz="3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200 tys. zł </a:t>
                      </a:r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554">
                <a:tc vMerge="1">
                  <a:txBody>
                    <a:bodyPr/>
                    <a:lstStyle/>
                    <a:p>
                      <a:pPr algn="ctr">
                        <a:lnSpc>
                          <a:spcPts val="3960"/>
                        </a:lnSpc>
                        <a:defRPr/>
                      </a:pPr>
                      <a:r>
                        <a:rPr lang="en-US" sz="33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Moduł I</a:t>
                      </a:r>
                      <a:endParaRPr lang="en-US" sz="1100"/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3960"/>
                        </a:lnSpc>
                        <a:defRPr/>
                      </a:pPr>
                      <a:r>
                        <a:rPr lang="en-US" sz="33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UWAGA:</a:t>
                      </a:r>
                      <a:endParaRPr lang="en-US" sz="3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 przypadku, gdy budynek </a:t>
                      </a:r>
                      <a:r>
                        <a:rPr lang="en-US" sz="3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nie jest własnością j.s.t</a:t>
                      </a:r>
                      <a:r>
                        <a:rPr lang="en-US"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, dofinasowanie </a:t>
                      </a:r>
                      <a:br>
                        <a:rPr lang="en-US"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 ramach modułu I Programu przysługuje </a:t>
                      </a:r>
                      <a:r>
                        <a:rPr lang="en-US" sz="3300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jedynie na wyposażenie ośrodka wsparcia.</a:t>
                      </a:r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960"/>
                        </a:lnSpc>
                        <a:defRPr/>
                      </a:pPr>
                      <a:r>
                        <a:rPr lang="en-US" sz="3300" b="1">
                          <a:solidFill>
                            <a:srgbClr val="FF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UWAGA:</a:t>
                      </a:r>
                      <a:endParaRPr lang="en-US" sz="1100"/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 przypadku, gdy budynek </a:t>
                      </a:r>
                      <a:r>
                        <a:rPr lang="en-US" sz="33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nie jest własnością j.s.t</a:t>
                      </a:r>
                      <a:r>
                        <a:rPr lang="en-US" sz="33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dofinasowanie w ramach modułu I Programu przysługuje </a:t>
                      </a:r>
                      <a:r>
                        <a:rPr lang="en-US" sz="3300" u="sng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jedynie na wyposażenie </a:t>
                      </a:r>
                      <a:r>
                        <a:rPr lang="en-US" sz="33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ośrodka wsparcia.</a:t>
                      </a:r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960"/>
                        </a:lnSpc>
                        <a:defRPr/>
                      </a:pPr>
                      <a:r>
                        <a:rPr lang="en-US" sz="3300" b="1">
                          <a:solidFill>
                            <a:srgbClr val="FF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UWAGA:</a:t>
                      </a:r>
                      <a:endParaRPr lang="en-US" sz="1100"/>
                    </a:p>
                    <a:p>
                      <a:pPr algn="l">
                        <a:lnSpc>
                          <a:spcPts val="396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 przypadku, gdy budynek </a:t>
                      </a:r>
                      <a:r>
                        <a:rPr lang="en-US" sz="33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nie jest własnością j.s.t</a:t>
                      </a:r>
                      <a:r>
                        <a:rPr lang="en-US" sz="33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dofinasowanie w ramach modułu I Programu przysługuje </a:t>
                      </a:r>
                      <a:r>
                        <a:rPr lang="en-US" sz="3300" u="sng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jedynie na wyposażenie </a:t>
                      </a:r>
                      <a:r>
                        <a:rPr lang="en-US" sz="33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ośrodka wsparcia.</a:t>
                      </a:r>
                    </a:p>
                  </a:txBody>
                  <a:tcPr marL="27132" marR="27132" marT="27132" marB="27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5715000" y="1968573"/>
            <a:ext cx="4952868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b="1">
                <a:solidFill>
                  <a:schemeClr val="accent6"/>
                </a:solidFill>
                <a:latin typeface="Arial Bold"/>
                <a:ea typeface="Arial Bold"/>
                <a:cs typeface="Arial Bold"/>
                <a:sym typeface="Arial Bold"/>
              </a:rPr>
              <a:t>Zasady finansowania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29268" y="5143500"/>
            <a:ext cx="5143500" cy="4114800"/>
          </a:xfrm>
          <a:custGeom>
            <a:avLst/>
            <a:gdLst/>
            <a:ahLst/>
            <a:cxnLst/>
            <a:rect l="l" t="t" r="r" b="b"/>
            <a:pathLst>
              <a:path w="5143500" h="4114800">
                <a:moveTo>
                  <a:pt x="0" y="0"/>
                </a:moveTo>
                <a:lnTo>
                  <a:pt x="5143500" y="0"/>
                </a:lnTo>
                <a:lnTo>
                  <a:pt x="5143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25209" y="1349964"/>
            <a:ext cx="15590520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endParaRPr/>
          </a:p>
          <a:p>
            <a:pPr algn="ctr">
              <a:lnSpc>
                <a:spcPts val="4536"/>
              </a:lnSpc>
            </a:pPr>
            <a:endParaRPr/>
          </a:p>
          <a:p>
            <a:pPr algn="ctr">
              <a:lnSpc>
                <a:spcPts val="4536"/>
              </a:lnSpc>
            </a:pPr>
            <a:endParaRPr/>
          </a:p>
          <a:p>
            <a:pPr algn="ctr">
              <a:lnSpc>
                <a:spcPts val="4536"/>
              </a:lnSpc>
            </a:pPr>
            <a:r>
              <a:rPr lang="en-US" sz="3700" b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WYMAGANIA DOTYCZĄCE </a:t>
            </a:r>
            <a:br>
              <a:rPr lang="en-US" sz="3700" b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</a:br>
            <a:r>
              <a:rPr lang="en-US" sz="3700" b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INFRASTRUKTURY TECHNICZNEJ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90800" y="2095500"/>
            <a:ext cx="13990320" cy="115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/>
          </a:p>
          <a:p>
            <a:pPr algn="ctr">
              <a:lnSpc>
                <a:spcPts val="5022"/>
              </a:lnSpc>
            </a:pPr>
            <a:r>
              <a:rPr lang="en-US" sz="465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Tworzenie placówki Senior+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2000" y="3695700"/>
            <a:ext cx="16859145" cy="616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2"/>
              </a:lnSpc>
            </a:pPr>
            <a:r>
              <a:rPr lang="en-US" sz="3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Tworzenie placówki polega na </a:t>
            </a:r>
            <a:r>
              <a:rPr lang="en-US" sz="3400" b="1">
                <a:solidFill>
                  <a:schemeClr val="accent6"/>
                </a:solidFill>
                <a:latin typeface="Arial Bold"/>
                <a:ea typeface="Arial Bold"/>
                <a:cs typeface="Arial Bold"/>
                <a:sym typeface="Arial Bold"/>
              </a:rPr>
              <a:t>przebudowie</a:t>
            </a:r>
            <a:r>
              <a:rPr lang="en-US" sz="3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lub </a:t>
            </a:r>
            <a:r>
              <a:rPr lang="en-US" sz="3400" b="1">
                <a:solidFill>
                  <a:schemeClr val="accent3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remoncie</a:t>
            </a:r>
            <a:r>
              <a:rPr lang="en-US" sz="3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, w rozumieniu przepisów ustawy dnia 7 lipca 1994 r. Prawo budowlane (</a:t>
            </a:r>
            <a:r>
              <a:rPr lang="pl-PL" sz="3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Dz. U. z 2024 r.</a:t>
            </a:r>
            <a:r>
              <a:rPr lang="en-US" sz="3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pl-PL" sz="3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poz. 725</a:t>
            </a:r>
            <a:r>
              <a:rPr lang="en-US" sz="3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ze </a:t>
            </a:r>
            <a:r>
              <a:rPr lang="en-US" sz="3400" b="1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zm</a:t>
            </a:r>
            <a:r>
              <a:rPr lang="en-US" sz="3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.), już istniejących obiektów albo ich części, i realizacji usług w zakresie dostosowanym do potrzeb seniorów.</a:t>
            </a:r>
          </a:p>
          <a:p>
            <a:pPr algn="l">
              <a:lnSpc>
                <a:spcPts val="3672"/>
              </a:lnSpc>
            </a:pPr>
            <a:endParaRPr lang="en-US" sz="3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672"/>
              </a:lnSpc>
            </a:pPr>
            <a:r>
              <a:rPr lang="en-US" sz="3400" b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I. Przebudowa -&gt; program inwestycyjny </a:t>
            </a: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(Rozporządzenie RM z 2 grudnia 2010 r. </a:t>
            </a:r>
            <a:b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sprawie szczegółowego sposobu i trybu finansowania inwestycji z budżetu państwa)</a:t>
            </a:r>
          </a:p>
          <a:p>
            <a:pPr algn="l">
              <a:lnSpc>
                <a:spcPts val="3672"/>
              </a:lnSpc>
            </a:pPr>
            <a:endParaRPr lang="en-US"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672"/>
              </a:lnSpc>
            </a:pPr>
            <a:r>
              <a:rPr lang="en-US" sz="3400" b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II. Remont -&gt; brak programu inwestycyjnego </a:t>
            </a:r>
            <a:r>
              <a:rPr lang="en-US" sz="3400" b="1"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lang="en-US" sz="3400" b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warunek: </a:t>
            </a:r>
            <a:r>
              <a:rPr lang="en-US" sz="3400" b="1">
                <a:latin typeface="Arial Bold"/>
                <a:ea typeface="Arial Bold"/>
                <a:cs typeface="Arial Bold"/>
                <a:sym typeface="Arial Bold"/>
              </a:rPr>
              <a:t>placówka dostosowana do potrzeb osób z niepełnosprawnościami)</a:t>
            </a:r>
          </a:p>
          <a:p>
            <a:pPr algn="l">
              <a:lnSpc>
                <a:spcPts val="3672"/>
              </a:lnSpc>
            </a:pPr>
            <a:endParaRPr lang="en-US" sz="3400" b="1">
              <a:solidFill>
                <a:srgbClr val="00B05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672"/>
              </a:lnSpc>
            </a:pPr>
            <a:r>
              <a:rPr lang="en-US" sz="3400" b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W obu przypadkach właścicielem nieruchomości musi być j.s.t.</a:t>
            </a:r>
          </a:p>
          <a:p>
            <a:pPr algn="l">
              <a:lnSpc>
                <a:spcPts val="3672"/>
              </a:lnSpc>
            </a:pPr>
            <a:endParaRPr lang="en-US" sz="3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6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324600" y="2310995"/>
            <a:ext cx="10146792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endParaRPr/>
          </a:p>
          <a:p>
            <a:pPr marL="597217" lvl="1" indent="-298609">
              <a:lnSpc>
                <a:spcPts val="3564"/>
              </a:lnSpc>
              <a:buFont typeface="Arial"/>
              <a:buChar char="•"/>
            </a:pPr>
            <a:r>
              <a:rPr lang="en-US" sz="3300" b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Budynki należy dostosować do potrzeb osób </a:t>
            </a:r>
          </a:p>
          <a:p>
            <a:pPr marL="597217" lvl="1" indent="-298609">
              <a:lnSpc>
                <a:spcPts val="3564"/>
              </a:lnSpc>
            </a:pPr>
            <a:r>
              <a:rPr lang="en-US" sz="3300" b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   z niepełnosprawnościami 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dojście do placówki Senior+ musi być pozbawione barier funkcjonalnych. W przypadku występowania barier (</a:t>
            </a:r>
            <a:r>
              <a:rPr lang="pl-PL" sz="3300" noProof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schody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należy wykonać </a:t>
            </a:r>
            <a:r>
              <a:rPr lang="pl-PL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podjazd/pochylnię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lub zamontować dźwig.</a:t>
            </a:r>
          </a:p>
          <a:p>
            <a:pPr marL="597217" lvl="1" indent="-298609">
              <a:lnSpc>
                <a:spcPts val="3564"/>
              </a:lnSpc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Pozbawione barier funkcjonalnych mają być wszystkie pomieszczenia i </a:t>
            </a:r>
            <a:r>
              <a:rPr lang="en-US" sz="33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ciągi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komunikacyjne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placówki – niezależnie od </a:t>
            </a:r>
            <a:r>
              <a:rPr lang="en-US" sz="33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faktu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czy </a:t>
            </a:r>
            <a:r>
              <a:rPr lang="en-US" sz="33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wśród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przyszłych beneficjentów </a:t>
            </a:r>
            <a:r>
              <a:rPr lang="en-US" sz="33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znajdą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się osoby </a:t>
            </a:r>
            <a:b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-US" sz="33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dysfunkcją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ruchu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czy też nie. </a:t>
            </a:r>
          </a:p>
          <a:p>
            <a:pPr marL="597217" lvl="1" indent="-298609">
              <a:lnSpc>
                <a:spcPts val="3564"/>
              </a:lnSpc>
            </a:pPr>
            <a:endParaRPr lang="en-US"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7217" lvl="1" indent="-298609">
              <a:lnSpc>
                <a:spcPts val="3564"/>
              </a:lnSpc>
            </a:pPr>
            <a:endParaRPr lang="en-US"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49720" y="3478482"/>
            <a:ext cx="4590000" cy="4590000"/>
          </a:xfrm>
          <a:custGeom>
            <a:avLst/>
            <a:gdLst/>
            <a:ahLst/>
            <a:cxnLst/>
            <a:rect l="l" t="t" r="r" b="b"/>
            <a:pathLst>
              <a:path w="4590000" h="4590000">
                <a:moveTo>
                  <a:pt x="0" y="0"/>
                </a:moveTo>
                <a:lnTo>
                  <a:pt x="4590000" y="0"/>
                </a:lnTo>
                <a:lnTo>
                  <a:pt x="4590000" y="4590000"/>
                </a:lnTo>
                <a:lnTo>
                  <a:pt x="0" y="459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760" y="645573"/>
            <a:ext cx="5283508" cy="1350000"/>
          </a:xfrm>
          <a:custGeom>
            <a:avLst/>
            <a:gdLst/>
            <a:ahLst/>
            <a:cxnLst/>
            <a:rect l="l" t="t" r="r" b="b"/>
            <a:pathLst>
              <a:path w="5283508" h="1350000">
                <a:moveTo>
                  <a:pt x="0" y="0"/>
                </a:moveTo>
                <a:lnTo>
                  <a:pt x="5283508" y="0"/>
                </a:lnTo>
                <a:lnTo>
                  <a:pt x="5283508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46" b="-15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01236" y="564573"/>
            <a:ext cx="4914493" cy="1404000"/>
          </a:xfrm>
          <a:custGeom>
            <a:avLst/>
            <a:gdLst/>
            <a:ahLst/>
            <a:cxnLst/>
            <a:rect l="l" t="t" r="r" b="b"/>
            <a:pathLst>
              <a:path w="4914493" h="1404000">
                <a:moveTo>
                  <a:pt x="0" y="0"/>
                </a:moveTo>
                <a:lnTo>
                  <a:pt x="4914494" y="0"/>
                </a:lnTo>
                <a:lnTo>
                  <a:pt x="4914494" y="140400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6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1236" y="5847341"/>
            <a:ext cx="3256199" cy="3887999"/>
          </a:xfrm>
          <a:custGeom>
            <a:avLst/>
            <a:gdLst/>
            <a:ahLst/>
            <a:cxnLst/>
            <a:rect l="l" t="t" r="r" b="b"/>
            <a:pathLst>
              <a:path w="3256199" h="3887999">
                <a:moveTo>
                  <a:pt x="0" y="0"/>
                </a:moveTo>
                <a:lnTo>
                  <a:pt x="3256199" y="0"/>
                </a:lnTo>
                <a:lnTo>
                  <a:pt x="3256199" y="3888000"/>
                </a:lnTo>
                <a:lnTo>
                  <a:pt x="0" y="388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48740" y="2755583"/>
            <a:ext cx="15590520" cy="3483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Pomieszczenia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pobytu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Seniorów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tworzone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ramach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Programu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mają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mieć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dostęp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do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światła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dziennego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posiadać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okna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w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liczbie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wielkości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proporcjonalnej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do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powierzchni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użytkowej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placówki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3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stosownie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-PL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en-US" sz="3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zapisów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Rozporządzenia</a:t>
            </a: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Ministra</a:t>
            </a: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Infrastruktury</a:t>
            </a: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z 2.12.2010 r. </a:t>
            </a:r>
          </a:p>
          <a:p>
            <a:pPr algn="ctr">
              <a:lnSpc>
                <a:spcPts val="3888"/>
              </a:lnSpc>
            </a:pP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w </a:t>
            </a: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sprawie</a:t>
            </a: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warunków</a:t>
            </a: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technicznych</a:t>
            </a: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jakim</a:t>
            </a: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powinny</a:t>
            </a: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odpowiadać</a:t>
            </a: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budynki</a:t>
            </a: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</a:p>
          <a:p>
            <a:pPr algn="ctr">
              <a:lnSpc>
                <a:spcPts val="3888"/>
              </a:lnSpc>
            </a:pP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i</a:t>
            </a:r>
            <a:r>
              <a:rPr lang="en-US" sz="3600" i="1" dirty="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 ich </a:t>
            </a:r>
            <a:r>
              <a:rPr lang="en-US" sz="3600" i="1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usytuowanie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algn="ctr">
              <a:lnSpc>
                <a:spcPts val="3888"/>
              </a:lnSpc>
            </a:pPr>
            <a:endParaRPr lang="en-US"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1726</Words>
  <Application>Microsoft Office PowerPoint</Application>
  <PresentationFormat>Niestandardowy</PresentationFormat>
  <Paragraphs>367</Paragraphs>
  <Slides>37</Slides>
  <Notes>21</Notes>
  <HiddenSlides>0</HiddenSlides>
  <MMClips>1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51" baseType="lpstr">
      <vt:lpstr>Arimo Bold</vt:lpstr>
      <vt:lpstr>TT Rounds Condensed Bold</vt:lpstr>
      <vt:lpstr>Times New Roman Bold</vt:lpstr>
      <vt:lpstr>Arial Italics</vt:lpstr>
      <vt:lpstr>Open Sans Bold</vt:lpstr>
      <vt:lpstr>TT Rounds Condensed</vt:lpstr>
      <vt:lpstr>Arimo Italics</vt:lpstr>
      <vt:lpstr>Times New Roman</vt:lpstr>
      <vt:lpstr>TT Rounds Condensed Italics</vt:lpstr>
      <vt:lpstr>Arimo</vt:lpstr>
      <vt:lpstr>Calibri</vt:lpstr>
      <vt:lpstr>Arial Bold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Moduł I.pptx</dc:title>
  <cp:lastModifiedBy>Korcipa, Anna</cp:lastModifiedBy>
  <cp:revision>35</cp:revision>
  <dcterms:created xsi:type="dcterms:W3CDTF">2006-08-16T00:00:00Z</dcterms:created>
  <dcterms:modified xsi:type="dcterms:W3CDTF">2025-01-14T07:59:21Z</dcterms:modified>
  <dc:identifier>DAGbg1xomHY</dc:identifier>
</cp:coreProperties>
</file>