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24"/>
  </p:notesMasterIdLst>
  <p:sldIdLst>
    <p:sldId id="256" r:id="rId2"/>
    <p:sldId id="293" r:id="rId3"/>
    <p:sldId id="318" r:id="rId4"/>
    <p:sldId id="317" r:id="rId5"/>
    <p:sldId id="289" r:id="rId6"/>
    <p:sldId id="296" r:id="rId7"/>
    <p:sldId id="313" r:id="rId8"/>
    <p:sldId id="290" r:id="rId9"/>
    <p:sldId id="288" r:id="rId10"/>
    <p:sldId id="331" r:id="rId11"/>
    <p:sldId id="273" r:id="rId12"/>
    <p:sldId id="334" r:id="rId13"/>
    <p:sldId id="336" r:id="rId14"/>
    <p:sldId id="349" r:id="rId15"/>
    <p:sldId id="347" r:id="rId16"/>
    <p:sldId id="301" r:id="rId17"/>
    <p:sldId id="348" r:id="rId18"/>
    <p:sldId id="310" r:id="rId19"/>
    <p:sldId id="342" r:id="rId20"/>
    <p:sldId id="330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41A6AD87-5A65-4DE8-88D3-E0D3EE00B9E9}">
          <p14:sldIdLst>
            <p14:sldId id="256"/>
            <p14:sldId id="293"/>
            <p14:sldId id="318"/>
            <p14:sldId id="317"/>
            <p14:sldId id="289"/>
            <p14:sldId id="296"/>
            <p14:sldId id="313"/>
            <p14:sldId id="290"/>
            <p14:sldId id="288"/>
            <p14:sldId id="331"/>
            <p14:sldId id="273"/>
            <p14:sldId id="334"/>
            <p14:sldId id="336"/>
            <p14:sldId id="349"/>
            <p14:sldId id="347"/>
          </p14:sldIdLst>
        </p14:section>
        <p14:section name="Sekcja bez tytułu" id="{75F3219F-7F2C-4105-90B1-B76E7AEAC783}">
          <p14:sldIdLst>
            <p14:sldId id="301"/>
            <p14:sldId id="348"/>
            <p14:sldId id="310"/>
            <p14:sldId id="342"/>
            <p14:sldId id="33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C06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F85D-BC1D-4351-921C-FFB710898C49}" type="datetimeFigureOut">
              <a:rPr lang="pl-PL" smtClean="0"/>
              <a:t>06.12.2023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58AA8-7238-47CD-A7BD-4674672D3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1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2A9E-369B-457B-90BC-D9DED0E7FB9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41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05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75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KS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2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81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89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22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32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95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770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45B-0B74-4FB4-ABBA-3BD76399729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99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4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2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124580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01" y="338459"/>
            <a:ext cx="3276329" cy="112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11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0828"/>
            <a:ext cx="10058400" cy="28582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Obraz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9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3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5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0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6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8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2092" y="1538868"/>
            <a:ext cx="100584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98234"/>
            <a:ext cx="10058400" cy="3490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338460"/>
            <a:ext cx="3522339" cy="1200408"/>
          </a:xfrm>
          <a:prstGeom prst="rect">
            <a:avLst/>
          </a:prstGeom>
        </p:spPr>
      </p:pic>
      <p:pic>
        <p:nvPicPr>
          <p:cNvPr id="12" name="Obraz 1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3" y="338460"/>
            <a:ext cx="3276329" cy="120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81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s.mrips.gov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ior.gov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elce.uw.gov.pl/pl/urzad/polityka-spoleczna/program-rzadowy-senior/edycja-2022/20584,Edycja-2022.html" TargetMode="External"/><Relationship Id="rId4" Type="http://schemas.openxmlformats.org/officeDocument/2006/relationships/hyperlink" Target="https://www.gov.pl/web/rodzina/program-wieloletni-senior-na-lata-2021-20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1097280" y="2051824"/>
            <a:ext cx="10058400" cy="3817269"/>
          </a:xfrm>
        </p:spPr>
        <p:txBody>
          <a:bodyPr>
            <a:normAutofit lnSpcReduction="10000"/>
          </a:bodyPr>
          <a:lstStyle/>
          <a:p>
            <a:pPr algn="ctr"/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4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Zasady aplikowania</a:t>
            </a:r>
            <a:br>
              <a:rPr lang="pl-PL" sz="4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w Programie Senior+.</a:t>
            </a:r>
          </a:p>
          <a:p>
            <a:pPr algn="ctr"/>
            <a:r>
              <a:rPr lang="pl-PL" sz="4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MODUŁ II</a:t>
            </a:r>
          </a:p>
          <a:p>
            <a:pPr algn="ctr"/>
            <a:endParaRPr lang="pl-PL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Kielce, 7 grudnia 2023r. </a:t>
            </a:r>
          </a:p>
        </p:txBody>
      </p:sp>
    </p:spTree>
    <p:extLst>
      <p:ext uri="{BB962C8B-B14F-4D97-AF65-F5344CB8AC3E}">
        <p14:creationId xmlns:p14="http://schemas.microsoft.com/office/powerpoint/2010/main" val="240641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924998" y="1224794"/>
            <a:ext cx="8342003" cy="873756"/>
          </a:xfrm>
        </p:spPr>
        <p:txBody>
          <a:bodyPr>
            <a:noAutofit/>
          </a:bodyPr>
          <a:lstStyle/>
          <a:p>
            <a:pPr algn="ctr"/>
            <a:br>
              <a:rPr lang="pl-PL" sz="2400" b="1" dirty="0">
                <a:solidFill>
                  <a:schemeClr val="accent1"/>
                </a:solidFill>
              </a:rPr>
            </a:br>
            <a:br>
              <a:rPr lang="pl-PL" sz="2400" b="1" dirty="0">
                <a:solidFill>
                  <a:schemeClr val="accent1"/>
                </a:solidFill>
              </a:rPr>
            </a:br>
            <a:br>
              <a:rPr lang="pl-PL" sz="2400" b="1" dirty="0">
                <a:solidFill>
                  <a:schemeClr val="accent1"/>
                </a:solidFill>
              </a:rPr>
            </a:br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Zatrudnianie kadry w placówkach Senior+</a:t>
            </a:r>
            <a:b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>
              <a:solidFill>
                <a:srgbClr val="F09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24763" y="1914592"/>
            <a:ext cx="7395467" cy="433627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Zgodnie z zapisami Programu minimalny standard zatrudnienia </a:t>
            </a:r>
            <a:br>
              <a:rPr lang="pl-PL" dirty="0"/>
            </a:br>
            <a:r>
              <a:rPr lang="pl-PL" dirty="0"/>
              <a:t>w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Dziennym Domu „Senior+” </a:t>
            </a:r>
            <a:br>
              <a:rPr lang="pl-PL" u="sng" dirty="0"/>
            </a:br>
            <a:r>
              <a:rPr lang="pl-PL" dirty="0"/>
              <a:t>to </a:t>
            </a:r>
            <a:r>
              <a:rPr lang="pl-PL" u="sng" dirty="0"/>
              <a:t>co najmniej jeden pracownik na 15 seniorów </a:t>
            </a:r>
            <a:r>
              <a:rPr lang="pl-PL" b="1" u="sng" dirty="0"/>
              <a:t>oraz</a:t>
            </a:r>
            <a:r>
              <a:rPr lang="pl-PL" u="sng" dirty="0"/>
              <a:t> </a:t>
            </a:r>
            <a:r>
              <a:rPr lang="pl-PL" dirty="0"/>
              <a:t>fizjoterapeuta </a:t>
            </a:r>
            <a:r>
              <a:rPr lang="pl-PL" b="1" dirty="0"/>
              <a:t>lub</a:t>
            </a:r>
            <a:r>
              <a:rPr lang="pl-PL" dirty="0"/>
              <a:t> terapeuta zajęciowy </a:t>
            </a:r>
            <a:r>
              <a:rPr lang="pl-PL" b="1" dirty="0"/>
              <a:t>lub</a:t>
            </a:r>
            <a:r>
              <a:rPr lang="pl-PL" dirty="0"/>
              <a:t> instruktor terapii </a:t>
            </a:r>
            <a:r>
              <a:rPr lang="pl-PL" b="1" dirty="0"/>
              <a:t>lub</a:t>
            </a:r>
            <a:r>
              <a:rPr lang="pl-PL" dirty="0"/>
              <a:t> pielęgniarka w wymiarze czasu odpowiednim do potrzeb placówki. Dodatkowo, w zależności od potrzeb, w placówce może być zatrudniony inny specjalista </a:t>
            </a:r>
            <a:br>
              <a:rPr lang="pl-PL" dirty="0"/>
            </a:br>
            <a:r>
              <a:rPr lang="pl-PL" dirty="0"/>
              <a:t>w wymiarze czasu odpowiednim do potrzeb placówki. </a:t>
            </a:r>
          </a:p>
          <a:p>
            <a:r>
              <a:rPr lang="pl-PL" dirty="0"/>
              <a:t>Ponadto jednostka samorządu we współpracy z urzędem pracy może zaangażować stażystów.</a:t>
            </a:r>
          </a:p>
          <a:p>
            <a:r>
              <a:rPr lang="pl-PL" dirty="0"/>
              <a:t>Minimalny standard zatrudnienia w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Klubie „Senior+”</a:t>
            </a:r>
            <a:r>
              <a:rPr lang="pl-PL" dirty="0"/>
              <a:t> to jeden pracownik oraz specjalista</a:t>
            </a:r>
            <a:br>
              <a:rPr lang="pl-PL" dirty="0"/>
            </a:br>
            <a:r>
              <a:rPr lang="pl-PL" dirty="0"/>
              <a:t>w pożądanym zakresie </a:t>
            </a:r>
            <a:r>
              <a:rPr lang="pl-PL" b="1" dirty="0"/>
              <a:t>zatrudniony w wymiarze czasu odpowiednim do potrzeb ośrodka.</a:t>
            </a:r>
            <a:br>
              <a:rPr lang="pl-PL" dirty="0"/>
            </a:br>
            <a:r>
              <a:rPr lang="pl-PL" dirty="0"/>
              <a:t>Dodatkowo, w zależności od potrzeb, w ośrodku mogą być zatrudnieni inni specjaliści (w wymiarze czasu odpowiednim do potrzeb ośrodka).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726C830-A38C-489B-91F3-6D280BAC4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517" y="2655650"/>
            <a:ext cx="3998483" cy="32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0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9282528" cy="751790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Zatrudnianie kadry, a obowiązujące przepisy prawa </a:t>
            </a:r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375210"/>
            <a:ext cx="9106086" cy="3493883"/>
          </a:xfrm>
        </p:spPr>
        <p:txBody>
          <a:bodyPr/>
          <a:lstStyle/>
          <a:p>
            <a:r>
              <a:rPr lang="pl-PL" dirty="0"/>
              <a:t>W każdym przypadku realizowany standard zatrudnienia powinien odpowiadać zaplanowanemu w ofercie zakresowi świadczonych usług. </a:t>
            </a:r>
          </a:p>
          <a:p>
            <a:r>
              <a:rPr lang="pl-PL" dirty="0"/>
              <a:t>Dodatkowo należy zwrócić szczególną uwagę na to, że zgodnie z art. 123 ustawy             o pomocy społecznej:  </a:t>
            </a:r>
            <a:r>
              <a:rPr lang="pl-PL" b="1" dirty="0"/>
              <a:t>„Prawa i obowiązki pracowników zatrudnionych w samorządowych jednostkach organizacyjnych pomocy społecznej regulują przepisy     o pracownikach samorządowych”.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66" y="2511237"/>
            <a:ext cx="1988634" cy="18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1143393"/>
            <a:ext cx="10058400" cy="56648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Kwalifikacje kadry Senior+</a:t>
            </a:r>
            <a:r>
              <a:rPr lang="pl-PL" sz="2400" b="1" dirty="0">
                <a:solidFill>
                  <a:schemeClr val="accent1"/>
                </a:solidFill>
              </a:rPr>
              <a:t> </a:t>
            </a:r>
            <a:endParaRPr lang="pl-PL" sz="4000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1637" y="1851102"/>
            <a:ext cx="5999871" cy="38522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Planując zatrudnienie kierownika w placówce Senior+ (ośrodki dziennego wsparcia – u. o p. społ.), należy kierować się zapisem art. 121 ust. 1 ustawy o pomocy społecznej, </a:t>
            </a:r>
            <a:br>
              <a:rPr lang="pl-PL" dirty="0"/>
            </a:br>
            <a:r>
              <a:rPr lang="pl-PL" dirty="0"/>
              <a:t>w której określono wymagania kwalifikacyjne dla kierowników jednostek organizacyjnych pomocy społeczne</a:t>
            </a:r>
          </a:p>
          <a:p>
            <a:pPr>
              <a:lnSpc>
                <a:spcPct val="150000"/>
              </a:lnSpc>
            </a:pPr>
            <a:r>
              <a:rPr lang="pl-PL" dirty="0"/>
              <a:t>Niezależnie od tego czy placówka jest odrębną jednostką organizacyjną pomocy społecznej, czy działa w strukturach innej JOPS, kadra zarządzająca placówką musi spełniać ww. wymóg.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FA818A-1395-4C31-A993-201F487D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08" y="2094657"/>
            <a:ext cx="4389140" cy="35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649425"/>
            <a:ext cx="8977728" cy="69003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Łączenie kierownictwa w OPS i Senior+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2870" y="2339457"/>
            <a:ext cx="11056750" cy="20333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Wg obowiązującej wykładni </a:t>
            </a:r>
            <a:r>
              <a:rPr lang="pl-PL" dirty="0" err="1"/>
              <a:t>MRiPS</a:t>
            </a:r>
            <a:r>
              <a:rPr lang="pl-PL" dirty="0"/>
              <a:t> nie powinno dochodzić do równoczesnego pełnienia funkcji kierownika ośrodka pomocy społecznej i kierownika ośrodka wsparcia „Senior+”. Wynika to z konieczności zapewnienia efektywnego </a:t>
            </a:r>
            <a:br>
              <a:rPr lang="pl-PL" dirty="0"/>
            </a:br>
            <a:r>
              <a:rPr lang="pl-PL" dirty="0"/>
              <a:t>i przejrzystego sposobu funkcjonowania obu jednostek. Rozwiązanie takie powoduje ryzyko problemów organizacyjnych </a:t>
            </a:r>
            <a:br>
              <a:rPr lang="pl-PL" dirty="0"/>
            </a:br>
            <a:r>
              <a:rPr lang="pl-PL" dirty="0"/>
              <a:t>w funkcjonowaniu jednostek w nadzorze nad realizacją budżetu oraz związanych z przestrzeganiem norm czasu pracy kierownika. Ponadto rodzi także wątpliwości co do przestrzegania zasady otwartości, konkurencyjności i jawności w czasie przeprowadzania naboru na stanowisko kierownika ośrodka wsparcia, kiedy będzie się o nie ubiegał kierownik OPS.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8BBE9B-DFD5-475E-9E1D-4203CA72B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43" y="4062595"/>
            <a:ext cx="4843677" cy="229196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5C5536E-46A8-4FCB-90CB-C8A7CFE3B4DE}"/>
              </a:ext>
            </a:extLst>
          </p:cNvPr>
          <p:cNvSpPr txBox="1"/>
          <p:nvPr/>
        </p:nvSpPr>
        <p:spPr>
          <a:xfrm>
            <a:off x="632870" y="4372824"/>
            <a:ext cx="660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Mając powyższe na względzie: </a:t>
            </a:r>
            <a:r>
              <a:rPr lang="pl-PL" u="sng" dirty="0"/>
              <a:t>równoczesne pełnienie funkcji kierownika ośrodka pomocy społecznej i kierownika ośrodka wsparcia „Senior+” nie jest dozwolone! </a:t>
            </a:r>
            <a:br>
              <a:rPr lang="pl-PL" u="sng" dirty="0"/>
            </a:br>
            <a:r>
              <a:rPr lang="pl-PL" u="sng" dirty="0"/>
              <a:t>Czas zatrudnienia Kierownika Senior+ powinien odpowiadać czasowi pracy placówki!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59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4D0CD-AE79-4B0C-98EB-2603A183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w kalkulacji kosztów </a:t>
            </a:r>
            <a:b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AEC2F8-39A5-438A-A6DE-2263079E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98488"/>
            <a:ext cx="10058400" cy="339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Ze środków programu pokrywane będą tylko koszty związane bezpośrednio z realizacją zadania.</a:t>
            </a:r>
          </a:p>
          <a:p>
            <a:pPr marL="0" indent="0">
              <a:buNone/>
            </a:pPr>
            <a:r>
              <a:rPr lang="pl-PL" dirty="0"/>
              <a:t>Po stronie wkładu własnego wymagamy aby znalazły się koszty dot. utrzymania budynku (energia elektryczna, gaz, ogrzewanie, wywóz nieczystości), opłaty radiowo-telewizyjne, telefony, podatki od nieruchomości, zakupy środków czystości.</a:t>
            </a:r>
          </a:p>
          <a:p>
            <a:pPr marL="0" indent="0">
              <a:buNone/>
            </a:pPr>
            <a:r>
              <a:rPr lang="pl-PL" dirty="0"/>
              <a:t>Kadra po stronie dotacji tylko bezpośredniego kontaktu z beneficjentem tak jak Kierownik, opiekun, fizjoterapeuta itp. </a:t>
            </a:r>
          </a:p>
          <a:p>
            <a:pPr marL="0" indent="0">
              <a:buNone/>
            </a:pPr>
            <a:r>
              <a:rPr lang="pl-PL" dirty="0"/>
              <a:t>Po stronie wkładu własnego kadra m.in. sprzątaczka, palacz, księgowa itd.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4F6202-5CDD-4258-BE68-F9043D52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769" y="4539506"/>
            <a:ext cx="2492404" cy="17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4D0CD-AE79-4B0C-98EB-2603A183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dotyczące składania oferty</a:t>
            </a:r>
            <a:b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AEC2F8-39A5-438A-A6DE-2263079E2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cs typeface="Times New Roman" panose="02020603050405020304" pitchFamily="18" charset="0"/>
              </a:rPr>
              <a:t>W konkursie ogłoszonym w ramach programu ofertę w wersji elektronicznej należy wypełnić, zapisać i złożyć (za pomocą przycisku „złóż ofertę”), w Generatorze Obsługi Dotacji (GOD) do dnia </a:t>
            </a:r>
            <a:r>
              <a:rPr lang="pl-PL" b="1" dirty="0">
                <a:cs typeface="Times New Roman" panose="02020603050405020304" pitchFamily="18" charset="0"/>
              </a:rPr>
              <a:t>5 stycznia 2024 r. do godz. 16.00</a:t>
            </a:r>
            <a:r>
              <a:rPr lang="pl-PL" dirty="0">
                <a:cs typeface="Times New Roman" panose="02020603050405020304" pitchFamily="18" charset="0"/>
              </a:rPr>
              <a:t>. Oferta powinna zostać złożona </a:t>
            </a:r>
            <a:r>
              <a:rPr lang="pl-PL" b="1" dirty="0">
                <a:cs typeface="Times New Roman" panose="02020603050405020304" pitchFamily="18" charset="0"/>
              </a:rPr>
              <a:t>WRAZ</a:t>
            </a:r>
            <a:r>
              <a:rPr lang="pl-PL" dirty="0">
                <a:cs typeface="Times New Roman" panose="02020603050405020304" pitchFamily="18" charset="0"/>
              </a:rPr>
              <a:t> z wymaganymi załącznikami (wzory załączników dostępne do pobrania na stronie internetowej ŚUW w zakładce polityka społeczna – dot. Senior+, edycja 2024).</a:t>
            </a:r>
          </a:p>
          <a:p>
            <a:pPr marL="0" indent="0">
              <a:buNone/>
            </a:pPr>
            <a:r>
              <a:rPr lang="pl-PL" dirty="0">
                <a:cs typeface="Times New Roman" panose="02020603050405020304" pitchFamily="18" charset="0"/>
              </a:rPr>
              <a:t> Generator Obsługi Dotacji jest dostępny na stronie internetowej: </a:t>
            </a:r>
            <a:endParaRPr lang="pl-PL" dirty="0"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rgbClr val="F09C06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https://das.mrips.gov.pl</a:t>
            </a:r>
            <a:endParaRPr lang="pl-PL" sz="2800" dirty="0">
              <a:solidFill>
                <a:srgbClr val="F09C06"/>
              </a:solidFill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02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2633" y="1211007"/>
            <a:ext cx="8951603" cy="6551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Składanie ofert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48E0E55-EE9A-442E-817C-37FA5AF3F5D4}"/>
              </a:ext>
            </a:extLst>
          </p:cNvPr>
          <p:cNvGrpSpPr/>
          <p:nvPr/>
        </p:nvGrpSpPr>
        <p:grpSpPr>
          <a:xfrm>
            <a:off x="191437" y="1988141"/>
            <a:ext cx="2596433" cy="2488410"/>
            <a:chOff x="190427" y="-16216525"/>
            <a:chExt cx="11772973" cy="115039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A67DA0-C4E2-4014-B693-74E0E070A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27" y="-13478932"/>
              <a:ext cx="10463380" cy="8766374"/>
            </a:xfrm>
            <a:custGeom>
              <a:avLst/>
              <a:gdLst>
                <a:gd name="T0" fmla="*/ 2825 w 3546"/>
                <a:gd name="T1" fmla="*/ 2931 h 2943"/>
                <a:gd name="T2" fmla="*/ 51 w 3546"/>
                <a:gd name="T3" fmla="*/ 1992 h 2943"/>
                <a:gd name="T4" fmla="*/ 11 w 3546"/>
                <a:gd name="T5" fmla="*/ 1912 h 2943"/>
                <a:gd name="T6" fmla="*/ 641 w 3546"/>
                <a:gd name="T7" fmla="*/ 51 h 2943"/>
                <a:gd name="T8" fmla="*/ 721 w 3546"/>
                <a:gd name="T9" fmla="*/ 12 h 2943"/>
                <a:gd name="T10" fmla="*/ 3496 w 3546"/>
                <a:gd name="T11" fmla="*/ 951 h 2943"/>
                <a:gd name="T12" fmla="*/ 3535 w 3546"/>
                <a:gd name="T13" fmla="*/ 1031 h 2943"/>
                <a:gd name="T14" fmla="*/ 2905 w 3546"/>
                <a:gd name="T15" fmla="*/ 2892 h 2943"/>
                <a:gd name="T16" fmla="*/ 2825 w 3546"/>
                <a:gd name="T17" fmla="*/ 2931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6" h="2943">
                  <a:moveTo>
                    <a:pt x="2825" y="2931"/>
                  </a:moveTo>
                  <a:cubicBezTo>
                    <a:pt x="51" y="1992"/>
                    <a:pt x="51" y="1992"/>
                    <a:pt x="51" y="1992"/>
                  </a:cubicBezTo>
                  <a:cubicBezTo>
                    <a:pt x="18" y="1981"/>
                    <a:pt x="0" y="1945"/>
                    <a:pt x="11" y="1912"/>
                  </a:cubicBezTo>
                  <a:cubicBezTo>
                    <a:pt x="641" y="51"/>
                    <a:pt x="641" y="51"/>
                    <a:pt x="641" y="51"/>
                  </a:cubicBezTo>
                  <a:cubicBezTo>
                    <a:pt x="652" y="18"/>
                    <a:pt x="688" y="0"/>
                    <a:pt x="721" y="12"/>
                  </a:cubicBezTo>
                  <a:cubicBezTo>
                    <a:pt x="3496" y="951"/>
                    <a:pt x="3496" y="951"/>
                    <a:pt x="3496" y="951"/>
                  </a:cubicBezTo>
                  <a:cubicBezTo>
                    <a:pt x="3529" y="962"/>
                    <a:pt x="3546" y="998"/>
                    <a:pt x="3535" y="1031"/>
                  </a:cubicBezTo>
                  <a:cubicBezTo>
                    <a:pt x="2905" y="2892"/>
                    <a:pt x="2905" y="2892"/>
                    <a:pt x="2905" y="2892"/>
                  </a:cubicBezTo>
                  <a:cubicBezTo>
                    <a:pt x="2894" y="2925"/>
                    <a:pt x="2858" y="2943"/>
                    <a:pt x="2825" y="29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C870B1E-3E9C-4F32-BBFC-9DF10059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61" y="-16216525"/>
              <a:ext cx="9788539" cy="5603458"/>
            </a:xfrm>
            <a:custGeom>
              <a:avLst/>
              <a:gdLst>
                <a:gd name="T0" fmla="*/ 2825 w 3318"/>
                <a:gd name="T1" fmla="*/ 1870 h 1881"/>
                <a:gd name="T2" fmla="*/ 50 w 3318"/>
                <a:gd name="T3" fmla="*/ 930 h 1881"/>
                <a:gd name="T4" fmla="*/ 11 w 3318"/>
                <a:gd name="T5" fmla="*/ 850 h 1881"/>
                <a:gd name="T6" fmla="*/ 116 w 3318"/>
                <a:gd name="T7" fmla="*/ 51 h 1881"/>
                <a:gd name="T8" fmla="*/ 196 w 3318"/>
                <a:gd name="T9" fmla="*/ 11 h 1881"/>
                <a:gd name="T10" fmla="*/ 3267 w 3318"/>
                <a:gd name="T11" fmla="*/ 1051 h 1881"/>
                <a:gd name="T12" fmla="*/ 3307 w 3318"/>
                <a:gd name="T13" fmla="*/ 1131 h 1881"/>
                <a:gd name="T14" fmla="*/ 2905 w 3318"/>
                <a:gd name="T15" fmla="*/ 1830 h 1881"/>
                <a:gd name="T16" fmla="*/ 2825 w 3318"/>
                <a:gd name="T17" fmla="*/ 187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8" h="1881">
                  <a:moveTo>
                    <a:pt x="2825" y="1870"/>
                  </a:moveTo>
                  <a:cubicBezTo>
                    <a:pt x="50" y="930"/>
                    <a:pt x="50" y="930"/>
                    <a:pt x="50" y="930"/>
                  </a:cubicBezTo>
                  <a:cubicBezTo>
                    <a:pt x="17" y="919"/>
                    <a:pt x="0" y="883"/>
                    <a:pt x="11" y="850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27" y="18"/>
                    <a:pt x="163" y="0"/>
                    <a:pt x="196" y="11"/>
                  </a:cubicBezTo>
                  <a:cubicBezTo>
                    <a:pt x="3267" y="1051"/>
                    <a:pt x="3267" y="1051"/>
                    <a:pt x="3267" y="1051"/>
                  </a:cubicBezTo>
                  <a:cubicBezTo>
                    <a:pt x="3300" y="1062"/>
                    <a:pt x="3318" y="1098"/>
                    <a:pt x="3307" y="1131"/>
                  </a:cubicBezTo>
                  <a:cubicBezTo>
                    <a:pt x="2905" y="1830"/>
                    <a:pt x="2905" y="1830"/>
                    <a:pt x="2905" y="1830"/>
                  </a:cubicBezTo>
                  <a:cubicBezTo>
                    <a:pt x="2894" y="1863"/>
                    <a:pt x="2858" y="1881"/>
                    <a:pt x="2825" y="18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EAECDFC-A8FF-41E8-9C3C-D35092E5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94" y="-15737193"/>
              <a:ext cx="8879842" cy="4746061"/>
            </a:xfrm>
            <a:custGeom>
              <a:avLst/>
              <a:gdLst>
                <a:gd name="T0" fmla="*/ 2662 w 3010"/>
                <a:gd name="T1" fmla="*/ 1590 h 1593"/>
                <a:gd name="T2" fmla="*/ 14 w 3010"/>
                <a:gd name="T3" fmla="*/ 693 h 1593"/>
                <a:gd name="T4" fmla="*/ 3 w 3010"/>
                <a:gd name="T5" fmla="*/ 670 h 1593"/>
                <a:gd name="T6" fmla="*/ 88 w 3010"/>
                <a:gd name="T7" fmla="*/ 15 h 1593"/>
                <a:gd name="T8" fmla="*/ 111 w 3010"/>
                <a:gd name="T9" fmla="*/ 3 h 1593"/>
                <a:gd name="T10" fmla="*/ 2996 w 3010"/>
                <a:gd name="T11" fmla="*/ 980 h 1593"/>
                <a:gd name="T12" fmla="*/ 3007 w 3010"/>
                <a:gd name="T13" fmla="*/ 1003 h 1593"/>
                <a:gd name="T14" fmla="*/ 2685 w 3010"/>
                <a:gd name="T15" fmla="*/ 1578 h 1593"/>
                <a:gd name="T16" fmla="*/ 2662 w 3010"/>
                <a:gd name="T17" fmla="*/ 1590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0" h="1593">
                  <a:moveTo>
                    <a:pt x="2662" y="1590"/>
                  </a:moveTo>
                  <a:cubicBezTo>
                    <a:pt x="14" y="693"/>
                    <a:pt x="14" y="693"/>
                    <a:pt x="14" y="693"/>
                  </a:cubicBezTo>
                  <a:cubicBezTo>
                    <a:pt x="5" y="690"/>
                    <a:pt x="0" y="679"/>
                    <a:pt x="3" y="67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1" y="5"/>
                    <a:pt x="102" y="0"/>
                    <a:pt x="111" y="3"/>
                  </a:cubicBezTo>
                  <a:cubicBezTo>
                    <a:pt x="2996" y="980"/>
                    <a:pt x="2996" y="980"/>
                    <a:pt x="2996" y="980"/>
                  </a:cubicBezTo>
                  <a:cubicBezTo>
                    <a:pt x="3005" y="983"/>
                    <a:pt x="3010" y="994"/>
                    <a:pt x="3007" y="1003"/>
                  </a:cubicBezTo>
                  <a:cubicBezTo>
                    <a:pt x="2685" y="1578"/>
                    <a:pt x="2685" y="1578"/>
                    <a:pt x="2685" y="1578"/>
                  </a:cubicBezTo>
                  <a:cubicBezTo>
                    <a:pt x="2682" y="1588"/>
                    <a:pt x="2672" y="1593"/>
                    <a:pt x="2662" y="15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45B11B2-DBED-425D-A209-31F779F1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030" y="-12554024"/>
              <a:ext cx="8806344" cy="5829622"/>
            </a:xfrm>
            <a:custGeom>
              <a:avLst/>
              <a:gdLst>
                <a:gd name="T0" fmla="*/ 2566 w 2984"/>
                <a:gd name="T1" fmla="*/ 1946 h 1957"/>
                <a:gd name="T2" fmla="*/ 51 w 2984"/>
                <a:gd name="T3" fmla="*/ 1094 h 1957"/>
                <a:gd name="T4" fmla="*/ 12 w 2984"/>
                <a:gd name="T5" fmla="*/ 1014 h 1957"/>
                <a:gd name="T6" fmla="*/ 338 w 2984"/>
                <a:gd name="T7" fmla="*/ 50 h 1957"/>
                <a:gd name="T8" fmla="*/ 418 w 2984"/>
                <a:gd name="T9" fmla="*/ 11 h 1957"/>
                <a:gd name="T10" fmla="*/ 2933 w 2984"/>
                <a:gd name="T11" fmla="*/ 863 h 1957"/>
                <a:gd name="T12" fmla="*/ 2973 w 2984"/>
                <a:gd name="T13" fmla="*/ 943 h 1957"/>
                <a:gd name="T14" fmla="*/ 2646 w 2984"/>
                <a:gd name="T15" fmla="*/ 1907 h 1957"/>
                <a:gd name="T16" fmla="*/ 2566 w 2984"/>
                <a:gd name="T17" fmla="*/ 1946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4" h="1957">
                  <a:moveTo>
                    <a:pt x="2566" y="1946"/>
                  </a:moveTo>
                  <a:cubicBezTo>
                    <a:pt x="51" y="1094"/>
                    <a:pt x="51" y="1094"/>
                    <a:pt x="51" y="1094"/>
                  </a:cubicBezTo>
                  <a:cubicBezTo>
                    <a:pt x="18" y="1083"/>
                    <a:pt x="0" y="1047"/>
                    <a:pt x="12" y="1014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49" y="17"/>
                    <a:pt x="385" y="0"/>
                    <a:pt x="418" y="11"/>
                  </a:cubicBezTo>
                  <a:cubicBezTo>
                    <a:pt x="2933" y="863"/>
                    <a:pt x="2933" y="863"/>
                    <a:pt x="2933" y="863"/>
                  </a:cubicBezTo>
                  <a:cubicBezTo>
                    <a:pt x="2966" y="874"/>
                    <a:pt x="2984" y="910"/>
                    <a:pt x="2973" y="943"/>
                  </a:cubicBezTo>
                  <a:cubicBezTo>
                    <a:pt x="2646" y="1907"/>
                    <a:pt x="2646" y="1907"/>
                    <a:pt x="2646" y="1907"/>
                  </a:cubicBezTo>
                  <a:cubicBezTo>
                    <a:pt x="2635" y="1940"/>
                    <a:pt x="2599" y="1957"/>
                    <a:pt x="2566" y="19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CB6E2BB-3D73-43FD-B366-0E5A2AF7C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070" y="-9914323"/>
              <a:ext cx="494438" cy="499585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C9EF903-CE20-4B5D-9F76-9CC86B184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791" y="-10430786"/>
              <a:ext cx="1302911" cy="773007"/>
            </a:xfrm>
            <a:custGeom>
              <a:avLst/>
              <a:gdLst>
                <a:gd name="T0" fmla="*/ 375 w 441"/>
                <a:gd name="T1" fmla="*/ 255 h 260"/>
                <a:gd name="T2" fmla="*/ 22 w 441"/>
                <a:gd name="T3" fmla="*/ 136 h 260"/>
                <a:gd name="T4" fmla="*/ 5 w 441"/>
                <a:gd name="T5" fmla="*/ 101 h 260"/>
                <a:gd name="T6" fmla="*/ 32 w 441"/>
                <a:gd name="T7" fmla="*/ 22 h 260"/>
                <a:gd name="T8" fmla="*/ 66 w 441"/>
                <a:gd name="T9" fmla="*/ 5 h 260"/>
                <a:gd name="T10" fmla="*/ 419 w 441"/>
                <a:gd name="T11" fmla="*/ 125 h 260"/>
                <a:gd name="T12" fmla="*/ 436 w 441"/>
                <a:gd name="T13" fmla="*/ 159 h 260"/>
                <a:gd name="T14" fmla="*/ 409 w 441"/>
                <a:gd name="T15" fmla="*/ 238 h 260"/>
                <a:gd name="T16" fmla="*/ 375 w 441"/>
                <a:gd name="T1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60">
                  <a:moveTo>
                    <a:pt x="375" y="255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419" y="125"/>
                    <a:pt x="419" y="125"/>
                    <a:pt x="419" y="125"/>
                  </a:cubicBezTo>
                  <a:cubicBezTo>
                    <a:pt x="433" y="129"/>
                    <a:pt x="441" y="145"/>
                    <a:pt x="436" y="159"/>
                  </a:cubicBezTo>
                  <a:cubicBezTo>
                    <a:pt x="409" y="238"/>
                    <a:pt x="409" y="238"/>
                    <a:pt x="409" y="238"/>
                  </a:cubicBezTo>
                  <a:cubicBezTo>
                    <a:pt x="405" y="252"/>
                    <a:pt x="389" y="260"/>
                    <a:pt x="375" y="255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0772672-2CBC-46FF-B0C3-32B1CB0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661" y="-8159022"/>
              <a:ext cx="1008921" cy="678491"/>
            </a:xfrm>
            <a:custGeom>
              <a:avLst/>
              <a:gdLst>
                <a:gd name="T0" fmla="*/ 276 w 342"/>
                <a:gd name="T1" fmla="*/ 222 h 227"/>
                <a:gd name="T2" fmla="*/ 21 w 342"/>
                <a:gd name="T3" fmla="*/ 136 h 227"/>
                <a:gd name="T4" fmla="*/ 4 w 342"/>
                <a:gd name="T5" fmla="*/ 101 h 227"/>
                <a:gd name="T6" fmla="*/ 31 w 342"/>
                <a:gd name="T7" fmla="*/ 22 h 227"/>
                <a:gd name="T8" fmla="*/ 66 w 342"/>
                <a:gd name="T9" fmla="*/ 5 h 227"/>
                <a:gd name="T10" fmla="*/ 320 w 342"/>
                <a:gd name="T11" fmla="*/ 91 h 227"/>
                <a:gd name="T12" fmla="*/ 337 w 342"/>
                <a:gd name="T13" fmla="*/ 126 h 227"/>
                <a:gd name="T14" fmla="*/ 310 w 342"/>
                <a:gd name="T15" fmla="*/ 205 h 227"/>
                <a:gd name="T16" fmla="*/ 276 w 342"/>
                <a:gd name="T17" fmla="*/ 2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27">
                  <a:moveTo>
                    <a:pt x="276" y="222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34" y="96"/>
                    <a:pt x="342" y="111"/>
                    <a:pt x="337" y="126"/>
                  </a:cubicBezTo>
                  <a:cubicBezTo>
                    <a:pt x="310" y="205"/>
                    <a:pt x="310" y="205"/>
                    <a:pt x="310" y="205"/>
                  </a:cubicBezTo>
                  <a:cubicBezTo>
                    <a:pt x="305" y="219"/>
                    <a:pt x="290" y="227"/>
                    <a:pt x="276" y="22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FDAA2DC-42E5-414E-88E4-E4D975967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513" y="-10947249"/>
              <a:ext cx="1015603" cy="675115"/>
            </a:xfrm>
            <a:custGeom>
              <a:avLst/>
              <a:gdLst>
                <a:gd name="T0" fmla="*/ 277 w 343"/>
                <a:gd name="T1" fmla="*/ 222 h 226"/>
                <a:gd name="T2" fmla="*/ 22 w 343"/>
                <a:gd name="T3" fmla="*/ 135 h 226"/>
                <a:gd name="T4" fmla="*/ 5 w 343"/>
                <a:gd name="T5" fmla="*/ 101 h 226"/>
                <a:gd name="T6" fmla="*/ 32 w 343"/>
                <a:gd name="T7" fmla="*/ 21 h 226"/>
                <a:gd name="T8" fmla="*/ 66 w 343"/>
                <a:gd name="T9" fmla="*/ 4 h 226"/>
                <a:gd name="T10" fmla="*/ 321 w 343"/>
                <a:gd name="T11" fmla="*/ 91 h 226"/>
                <a:gd name="T12" fmla="*/ 338 w 343"/>
                <a:gd name="T13" fmla="*/ 125 h 226"/>
                <a:gd name="T14" fmla="*/ 311 w 343"/>
                <a:gd name="T15" fmla="*/ 205 h 226"/>
                <a:gd name="T16" fmla="*/ 277 w 343"/>
                <a:gd name="T17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226">
                  <a:moveTo>
                    <a:pt x="277" y="22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35" y="96"/>
                    <a:pt x="343" y="111"/>
                    <a:pt x="338" y="125"/>
                  </a:cubicBezTo>
                  <a:cubicBezTo>
                    <a:pt x="311" y="205"/>
                    <a:pt x="311" y="205"/>
                    <a:pt x="311" y="205"/>
                  </a:cubicBezTo>
                  <a:cubicBezTo>
                    <a:pt x="306" y="219"/>
                    <a:pt x="291" y="226"/>
                    <a:pt x="277" y="22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42A4742-871C-447E-88AC-12286109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512" y="-8601223"/>
              <a:ext cx="795110" cy="600853"/>
            </a:xfrm>
            <a:custGeom>
              <a:avLst/>
              <a:gdLst>
                <a:gd name="T0" fmla="*/ 204 w 269"/>
                <a:gd name="T1" fmla="*/ 197 h 202"/>
                <a:gd name="T2" fmla="*/ 22 w 269"/>
                <a:gd name="T3" fmla="*/ 136 h 202"/>
                <a:gd name="T4" fmla="*/ 5 w 269"/>
                <a:gd name="T5" fmla="*/ 102 h 202"/>
                <a:gd name="T6" fmla="*/ 32 w 269"/>
                <a:gd name="T7" fmla="*/ 22 h 202"/>
                <a:gd name="T8" fmla="*/ 66 w 269"/>
                <a:gd name="T9" fmla="*/ 5 h 202"/>
                <a:gd name="T10" fmla="*/ 248 w 269"/>
                <a:gd name="T11" fmla="*/ 67 h 202"/>
                <a:gd name="T12" fmla="*/ 265 w 269"/>
                <a:gd name="T13" fmla="*/ 101 h 202"/>
                <a:gd name="T14" fmla="*/ 238 w 269"/>
                <a:gd name="T15" fmla="*/ 180 h 202"/>
                <a:gd name="T16" fmla="*/ 204 w 269"/>
                <a:gd name="T17" fmla="*/ 1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02">
                  <a:moveTo>
                    <a:pt x="204" y="197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62" y="71"/>
                    <a:pt x="269" y="87"/>
                    <a:pt x="265" y="10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3" y="195"/>
                    <a:pt x="218" y="202"/>
                    <a:pt x="204" y="197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8663FF0-2F7F-4A02-94A0-3ACB6257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916" y="-11477215"/>
              <a:ext cx="768384" cy="594102"/>
            </a:xfrm>
            <a:custGeom>
              <a:avLst/>
              <a:gdLst>
                <a:gd name="T0" fmla="*/ 196 w 262"/>
                <a:gd name="T1" fmla="*/ 194 h 199"/>
                <a:gd name="T2" fmla="*/ 22 w 262"/>
                <a:gd name="T3" fmla="*/ 135 h 199"/>
                <a:gd name="T4" fmla="*/ 5 w 262"/>
                <a:gd name="T5" fmla="*/ 101 h 199"/>
                <a:gd name="T6" fmla="*/ 32 w 262"/>
                <a:gd name="T7" fmla="*/ 22 h 199"/>
                <a:gd name="T8" fmla="*/ 66 w 262"/>
                <a:gd name="T9" fmla="*/ 5 h 199"/>
                <a:gd name="T10" fmla="*/ 240 w 262"/>
                <a:gd name="T11" fmla="*/ 64 h 199"/>
                <a:gd name="T12" fmla="*/ 257 w 262"/>
                <a:gd name="T13" fmla="*/ 98 h 199"/>
                <a:gd name="T14" fmla="*/ 230 w 262"/>
                <a:gd name="T15" fmla="*/ 177 h 199"/>
                <a:gd name="T16" fmla="*/ 196 w 262"/>
                <a:gd name="T17" fmla="*/ 19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199">
                  <a:moveTo>
                    <a:pt x="196" y="194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55" y="68"/>
                    <a:pt x="262" y="84"/>
                    <a:pt x="257" y="98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26" y="191"/>
                    <a:pt x="210" y="199"/>
                    <a:pt x="196" y="1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7115DAA-08C4-4D21-BD50-309502B0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637" y="-1200042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5F50B16-D83C-4F3D-9D15-CED6DFC2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234" y="-9735417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0DDFAA8-F0B5-4204-8C2C-33AE1A779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026" y="-11207169"/>
              <a:ext cx="494438" cy="502961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4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82623D8-CF4E-4083-A400-AFD414D44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802" y="-1182152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D3A6426-4BC0-4407-955E-7AD7AEBC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984" y="-7885601"/>
              <a:ext cx="427622" cy="293675"/>
            </a:xfrm>
            <a:custGeom>
              <a:avLst/>
              <a:gdLst>
                <a:gd name="T0" fmla="*/ 101 w 144"/>
                <a:gd name="T1" fmla="*/ 94 h 99"/>
                <a:gd name="T2" fmla="*/ 22 w 144"/>
                <a:gd name="T3" fmla="*/ 67 h 99"/>
                <a:gd name="T4" fmla="*/ 5 w 144"/>
                <a:gd name="T5" fmla="*/ 33 h 99"/>
                <a:gd name="T6" fmla="*/ 9 w 144"/>
                <a:gd name="T7" fmla="*/ 22 h 99"/>
                <a:gd name="T8" fmla="*/ 43 w 144"/>
                <a:gd name="T9" fmla="*/ 5 h 99"/>
                <a:gd name="T10" fmla="*/ 123 w 144"/>
                <a:gd name="T11" fmla="*/ 32 h 99"/>
                <a:gd name="T12" fmla="*/ 140 w 144"/>
                <a:gd name="T13" fmla="*/ 66 h 99"/>
                <a:gd name="T14" fmla="*/ 136 w 144"/>
                <a:gd name="T15" fmla="*/ 77 h 99"/>
                <a:gd name="T16" fmla="*/ 101 w 144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99">
                  <a:moveTo>
                    <a:pt x="101" y="94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8" y="62"/>
                    <a:pt x="0" y="47"/>
                    <a:pt x="5" y="3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8"/>
                    <a:pt x="29" y="0"/>
                    <a:pt x="43" y="5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7"/>
                    <a:pt x="144" y="52"/>
                    <a:pt x="140" y="66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1" y="91"/>
                    <a:pt x="116" y="99"/>
                    <a:pt x="101" y="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3696B6-E3A4-41F1-9C28-7E7190C60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830" y="-7912605"/>
              <a:ext cx="487757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723AE33-EA23-4054-958D-EA73EBB8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994" y="-7527789"/>
              <a:ext cx="427622" cy="293675"/>
            </a:xfrm>
            <a:custGeom>
              <a:avLst/>
              <a:gdLst>
                <a:gd name="T0" fmla="*/ 101 w 144"/>
                <a:gd name="T1" fmla="*/ 94 h 98"/>
                <a:gd name="T2" fmla="*/ 22 w 144"/>
                <a:gd name="T3" fmla="*/ 67 h 98"/>
                <a:gd name="T4" fmla="*/ 5 w 144"/>
                <a:gd name="T5" fmla="*/ 32 h 98"/>
                <a:gd name="T6" fmla="*/ 9 w 144"/>
                <a:gd name="T7" fmla="*/ 21 h 98"/>
                <a:gd name="T8" fmla="*/ 43 w 144"/>
                <a:gd name="T9" fmla="*/ 4 h 98"/>
                <a:gd name="T10" fmla="*/ 123 w 144"/>
                <a:gd name="T11" fmla="*/ 31 h 98"/>
                <a:gd name="T12" fmla="*/ 139 w 144"/>
                <a:gd name="T13" fmla="*/ 66 h 98"/>
                <a:gd name="T14" fmla="*/ 136 w 144"/>
                <a:gd name="T15" fmla="*/ 77 h 98"/>
                <a:gd name="T16" fmla="*/ 101 w 144"/>
                <a:gd name="T17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98">
                  <a:moveTo>
                    <a:pt x="101" y="94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8" y="62"/>
                    <a:pt x="0" y="47"/>
                    <a:pt x="5" y="3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7"/>
                    <a:pt x="29" y="0"/>
                    <a:pt x="43" y="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37" y="36"/>
                    <a:pt x="144" y="52"/>
                    <a:pt x="139" y="66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1" y="91"/>
                    <a:pt x="116" y="98"/>
                    <a:pt x="101" y="94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3E90A4A-77F0-4E62-AC92-C35F023F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930" y="-7537916"/>
              <a:ext cx="714931" cy="570473"/>
            </a:xfrm>
            <a:custGeom>
              <a:avLst/>
              <a:gdLst>
                <a:gd name="T0" fmla="*/ 175 w 241"/>
                <a:gd name="T1" fmla="*/ 188 h 192"/>
                <a:gd name="T2" fmla="*/ 21 w 241"/>
                <a:gd name="T3" fmla="*/ 136 h 192"/>
                <a:gd name="T4" fmla="*/ 4 w 241"/>
                <a:gd name="T5" fmla="*/ 101 h 192"/>
                <a:gd name="T6" fmla="*/ 31 w 241"/>
                <a:gd name="T7" fmla="*/ 22 h 192"/>
                <a:gd name="T8" fmla="*/ 66 w 241"/>
                <a:gd name="T9" fmla="*/ 5 h 192"/>
                <a:gd name="T10" fmla="*/ 219 w 241"/>
                <a:gd name="T11" fmla="*/ 57 h 192"/>
                <a:gd name="T12" fmla="*/ 236 w 241"/>
                <a:gd name="T13" fmla="*/ 91 h 192"/>
                <a:gd name="T14" fmla="*/ 209 w 241"/>
                <a:gd name="T15" fmla="*/ 171 h 192"/>
                <a:gd name="T16" fmla="*/ 175 w 241"/>
                <a:gd name="T17" fmla="*/ 18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92">
                  <a:moveTo>
                    <a:pt x="175" y="188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33" y="62"/>
                    <a:pt x="241" y="77"/>
                    <a:pt x="236" y="91"/>
                  </a:cubicBezTo>
                  <a:cubicBezTo>
                    <a:pt x="209" y="171"/>
                    <a:pt x="209" y="171"/>
                    <a:pt x="209" y="171"/>
                  </a:cubicBezTo>
                  <a:cubicBezTo>
                    <a:pt x="204" y="185"/>
                    <a:pt x="189" y="192"/>
                    <a:pt x="175" y="188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DAE1E28-9FF7-4C1E-A712-57D70CAA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747" y="-9978458"/>
              <a:ext cx="487757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1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EFA8320-488C-4327-B1F3-4B76D8A25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523" y="-10589438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700EA1C-FF0F-44E5-8898-E1B11D1C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872" y="-11024887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7"/>
                    <a:pt x="167" y="52"/>
                    <a:pt x="162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7666554-EC0E-42D7-B68F-CF74654E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648" y="-1163924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1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1B7E1C17-49B2-4B92-A613-809BB4C6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717" y="-9559887"/>
              <a:ext cx="608025" cy="533341"/>
            </a:xfrm>
            <a:custGeom>
              <a:avLst/>
              <a:gdLst>
                <a:gd name="T0" fmla="*/ 140 w 206"/>
                <a:gd name="T1" fmla="*/ 176 h 180"/>
                <a:gd name="T2" fmla="*/ 22 w 206"/>
                <a:gd name="T3" fmla="*/ 136 h 180"/>
                <a:gd name="T4" fmla="*/ 5 w 206"/>
                <a:gd name="T5" fmla="*/ 102 h 180"/>
                <a:gd name="T6" fmla="*/ 32 w 206"/>
                <a:gd name="T7" fmla="*/ 22 h 180"/>
                <a:gd name="T8" fmla="*/ 66 w 206"/>
                <a:gd name="T9" fmla="*/ 5 h 180"/>
                <a:gd name="T10" fmla="*/ 184 w 206"/>
                <a:gd name="T11" fmla="*/ 45 h 180"/>
                <a:gd name="T12" fmla="*/ 201 w 206"/>
                <a:gd name="T13" fmla="*/ 79 h 180"/>
                <a:gd name="T14" fmla="*/ 174 w 206"/>
                <a:gd name="T15" fmla="*/ 159 h 180"/>
                <a:gd name="T16" fmla="*/ 140 w 206"/>
                <a:gd name="T17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80">
                  <a:moveTo>
                    <a:pt x="140" y="176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98" y="50"/>
                    <a:pt x="206" y="65"/>
                    <a:pt x="201" y="7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69" y="173"/>
                    <a:pt x="154" y="180"/>
                    <a:pt x="140" y="176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76E6871-C322-4DC7-BD42-618DC244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869" y="-8314299"/>
              <a:ext cx="601344" cy="536717"/>
            </a:xfrm>
            <a:custGeom>
              <a:avLst/>
              <a:gdLst>
                <a:gd name="T0" fmla="*/ 139 w 205"/>
                <a:gd name="T1" fmla="*/ 175 h 180"/>
                <a:gd name="T2" fmla="*/ 21 w 205"/>
                <a:gd name="T3" fmla="*/ 135 h 180"/>
                <a:gd name="T4" fmla="*/ 4 w 205"/>
                <a:gd name="T5" fmla="*/ 101 h 180"/>
                <a:gd name="T6" fmla="*/ 31 w 205"/>
                <a:gd name="T7" fmla="*/ 21 h 180"/>
                <a:gd name="T8" fmla="*/ 66 w 205"/>
                <a:gd name="T9" fmla="*/ 4 h 180"/>
                <a:gd name="T10" fmla="*/ 183 w 205"/>
                <a:gd name="T11" fmla="*/ 44 h 180"/>
                <a:gd name="T12" fmla="*/ 200 w 205"/>
                <a:gd name="T13" fmla="*/ 79 h 180"/>
                <a:gd name="T14" fmla="*/ 173 w 205"/>
                <a:gd name="T15" fmla="*/ 158 h 180"/>
                <a:gd name="T16" fmla="*/ 139 w 205"/>
                <a:gd name="T17" fmla="*/ 1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80">
                  <a:moveTo>
                    <a:pt x="139" y="175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1" y="0"/>
                    <a:pt x="66" y="4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97" y="49"/>
                    <a:pt x="205" y="64"/>
                    <a:pt x="200" y="79"/>
                  </a:cubicBezTo>
                  <a:cubicBezTo>
                    <a:pt x="173" y="158"/>
                    <a:pt x="173" y="158"/>
                    <a:pt x="173" y="158"/>
                  </a:cubicBezTo>
                  <a:cubicBezTo>
                    <a:pt x="168" y="172"/>
                    <a:pt x="153" y="180"/>
                    <a:pt x="139" y="175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0271424-733B-40F6-9D24-B712857D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469" y="-9343850"/>
              <a:ext cx="2973310" cy="1350231"/>
            </a:xfrm>
            <a:custGeom>
              <a:avLst/>
              <a:gdLst>
                <a:gd name="T0" fmla="*/ 942 w 1008"/>
                <a:gd name="T1" fmla="*/ 448 h 453"/>
                <a:gd name="T2" fmla="*/ 21 w 1008"/>
                <a:gd name="T3" fmla="*/ 136 h 453"/>
                <a:gd name="T4" fmla="*/ 5 w 1008"/>
                <a:gd name="T5" fmla="*/ 101 h 453"/>
                <a:gd name="T6" fmla="*/ 31 w 1008"/>
                <a:gd name="T7" fmla="*/ 22 h 453"/>
                <a:gd name="T8" fmla="*/ 66 w 1008"/>
                <a:gd name="T9" fmla="*/ 5 h 453"/>
                <a:gd name="T10" fmla="*/ 987 w 1008"/>
                <a:gd name="T11" fmla="*/ 317 h 453"/>
                <a:gd name="T12" fmla="*/ 1004 w 1008"/>
                <a:gd name="T13" fmla="*/ 351 h 453"/>
                <a:gd name="T14" fmla="*/ 977 w 1008"/>
                <a:gd name="T15" fmla="*/ 431 h 453"/>
                <a:gd name="T16" fmla="*/ 942 w 1008"/>
                <a:gd name="T17" fmla="*/ 44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8" h="453">
                  <a:moveTo>
                    <a:pt x="942" y="448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987" y="317"/>
                    <a:pt x="987" y="317"/>
                    <a:pt x="987" y="317"/>
                  </a:cubicBezTo>
                  <a:cubicBezTo>
                    <a:pt x="1001" y="322"/>
                    <a:pt x="1008" y="337"/>
                    <a:pt x="1004" y="351"/>
                  </a:cubicBezTo>
                  <a:cubicBezTo>
                    <a:pt x="977" y="431"/>
                    <a:pt x="977" y="431"/>
                    <a:pt x="977" y="431"/>
                  </a:cubicBezTo>
                  <a:cubicBezTo>
                    <a:pt x="972" y="445"/>
                    <a:pt x="957" y="453"/>
                    <a:pt x="942" y="448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94BF20F-B4FB-433A-B23E-0135F9ED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374" y="-8351430"/>
              <a:ext cx="3280664" cy="2481049"/>
            </a:xfrm>
            <a:custGeom>
              <a:avLst/>
              <a:gdLst>
                <a:gd name="T0" fmla="*/ 911 w 1110"/>
                <a:gd name="T1" fmla="*/ 828 h 833"/>
                <a:gd name="T2" fmla="*/ 22 w 1110"/>
                <a:gd name="T3" fmla="*/ 527 h 833"/>
                <a:gd name="T4" fmla="*/ 5 w 1110"/>
                <a:gd name="T5" fmla="*/ 493 h 833"/>
                <a:gd name="T6" fmla="*/ 164 w 1110"/>
                <a:gd name="T7" fmla="*/ 21 h 833"/>
                <a:gd name="T8" fmla="*/ 199 w 1110"/>
                <a:gd name="T9" fmla="*/ 5 h 833"/>
                <a:gd name="T10" fmla="*/ 1088 w 1110"/>
                <a:gd name="T11" fmla="*/ 306 h 833"/>
                <a:gd name="T12" fmla="*/ 1105 w 1110"/>
                <a:gd name="T13" fmla="*/ 340 h 833"/>
                <a:gd name="T14" fmla="*/ 945 w 1110"/>
                <a:gd name="T15" fmla="*/ 811 h 833"/>
                <a:gd name="T16" fmla="*/ 911 w 1110"/>
                <a:gd name="T17" fmla="*/ 82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0" h="833">
                  <a:moveTo>
                    <a:pt x="911" y="828"/>
                  </a:moveTo>
                  <a:cubicBezTo>
                    <a:pt x="22" y="527"/>
                    <a:pt x="22" y="527"/>
                    <a:pt x="22" y="527"/>
                  </a:cubicBezTo>
                  <a:cubicBezTo>
                    <a:pt x="8" y="522"/>
                    <a:pt x="0" y="507"/>
                    <a:pt x="5" y="49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9" y="7"/>
                    <a:pt x="185" y="0"/>
                    <a:pt x="199" y="5"/>
                  </a:cubicBezTo>
                  <a:cubicBezTo>
                    <a:pt x="1088" y="306"/>
                    <a:pt x="1088" y="306"/>
                    <a:pt x="1088" y="306"/>
                  </a:cubicBezTo>
                  <a:cubicBezTo>
                    <a:pt x="1102" y="310"/>
                    <a:pt x="1110" y="326"/>
                    <a:pt x="1105" y="340"/>
                  </a:cubicBezTo>
                  <a:cubicBezTo>
                    <a:pt x="945" y="811"/>
                    <a:pt x="945" y="811"/>
                    <a:pt x="945" y="811"/>
                  </a:cubicBezTo>
                  <a:cubicBezTo>
                    <a:pt x="941" y="825"/>
                    <a:pt x="925" y="833"/>
                    <a:pt x="911" y="8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7839D41-797F-43A3-9844-191CD098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275" y="-9796177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6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22BC189-B496-42DD-8888-46FA6068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051" y="-10403781"/>
              <a:ext cx="501120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C0DA8DD-EE66-4DB7-82D5-0401FDD3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534" y="-10231627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5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5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C2589F1-CB45-4A1E-BB3C-33ACF5F9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062" y="-10045970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4CEF133-3491-4D0E-BD82-8BB9CAD69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997" y="-985356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34F86DB-3A3C-447F-9AE7-539396D5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525" y="-9667905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ABB9379-4067-45A3-A0C3-5EABA79AF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008" y="-9495751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BB985EE-E22B-4507-AF45-7A9B1519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536" y="-931009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5A294967-E223-40C8-A85B-FE7B5095C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382" y="-9131189"/>
              <a:ext cx="487757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C40F5D4-1418-447F-B7B2-CBB60CA3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183" y="-8955659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FE91FEC6-4845-4958-91EB-F5D0FF74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48" y="-878012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215157B-8AF4-4C49-B29D-46C4D5E4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81" y="-10839231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8A99BF05-4773-410C-B183-368DFBB8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46" y="-10660325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B7AAB306-6E0D-4B30-A4A6-6572C247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774" y="-10478044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6B56D6CB-5AF0-4E25-A8AB-234BF9C7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301" y="-10295763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2 w 167"/>
                <a:gd name="T3" fmla="*/ 136 h 168"/>
                <a:gd name="T4" fmla="*/ 5 w 167"/>
                <a:gd name="T5" fmla="*/ 102 h 168"/>
                <a:gd name="T6" fmla="*/ 32 w 167"/>
                <a:gd name="T7" fmla="*/ 22 h 168"/>
                <a:gd name="T8" fmla="*/ 66 w 167"/>
                <a:gd name="T9" fmla="*/ 5 h 168"/>
                <a:gd name="T10" fmla="*/ 146 w 167"/>
                <a:gd name="T11" fmla="*/ 32 h 168"/>
                <a:gd name="T12" fmla="*/ 163 w 167"/>
                <a:gd name="T13" fmla="*/ 66 h 168"/>
                <a:gd name="T14" fmla="*/ 136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6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3609EE8-C2B3-4C32-9B19-FF9B9572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176" y="-11460337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19144E3F-4DF3-4B2E-902D-86B012E09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22" y="-11281431"/>
              <a:ext cx="494438" cy="499585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1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896D131-873D-4651-86E5-13CECACB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68" y="-11099150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FD4A2144-CE18-442E-9A42-3428C6D0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396" y="-10913493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1 h 167"/>
                <a:gd name="T8" fmla="*/ 66 w 167"/>
                <a:gd name="T9" fmla="*/ 4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6" y="7"/>
                    <a:pt x="52" y="0"/>
                    <a:pt x="66" y="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1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13E6640B-C18F-4D8F-8F9F-5C86864B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192" y="-10110106"/>
              <a:ext cx="494438" cy="499585"/>
            </a:xfrm>
            <a:custGeom>
              <a:avLst/>
              <a:gdLst>
                <a:gd name="T0" fmla="*/ 101 w 167"/>
                <a:gd name="T1" fmla="*/ 163 h 168"/>
                <a:gd name="T2" fmla="*/ 22 w 167"/>
                <a:gd name="T3" fmla="*/ 136 h 168"/>
                <a:gd name="T4" fmla="*/ 5 w 167"/>
                <a:gd name="T5" fmla="*/ 102 h 168"/>
                <a:gd name="T6" fmla="*/ 32 w 167"/>
                <a:gd name="T7" fmla="*/ 22 h 168"/>
                <a:gd name="T8" fmla="*/ 66 w 167"/>
                <a:gd name="T9" fmla="*/ 5 h 168"/>
                <a:gd name="T10" fmla="*/ 146 w 167"/>
                <a:gd name="T11" fmla="*/ 32 h 168"/>
                <a:gd name="T12" fmla="*/ 163 w 167"/>
                <a:gd name="T13" fmla="*/ 66 h 168"/>
                <a:gd name="T14" fmla="*/ 136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43D814A5-C770-45CE-9A89-1EEBF5CB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38" y="-9927825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E79FB16A-64A8-4104-B952-287B0FB9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566" y="-9742168"/>
              <a:ext cx="501120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E3C3662F-2B62-47A4-AD03-DC00CC09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686" y="-9573389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49CDEC72-2CC1-4542-89A5-84A6FE46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213" y="-9391108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9CFD47EB-32CE-496F-B8B7-2B6EA3F9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741" y="-9205451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17265168-2AAA-41E7-8AB9-147DE0B8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587" y="-9026546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5350390C-5DAE-4B6A-8B53-5D02C679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803" y="-9613896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3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B0F42997-E350-4F14-A25D-32FE6F98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649" y="-9431615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7C9FD9A-180D-4213-93E1-EBF076F9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177" y="-9249334"/>
              <a:ext cx="494438" cy="499585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1 h 167"/>
                <a:gd name="T8" fmla="*/ 66 w 168"/>
                <a:gd name="T9" fmla="*/ 4 h 167"/>
                <a:gd name="T10" fmla="*/ 146 w 168"/>
                <a:gd name="T11" fmla="*/ 31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1BB2B6B5-217E-47BB-864C-BB848D6D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068" y="-9060302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1 h 167"/>
                <a:gd name="T8" fmla="*/ 66 w 167"/>
                <a:gd name="T9" fmla="*/ 4 h 167"/>
                <a:gd name="T10" fmla="*/ 146 w 167"/>
                <a:gd name="T11" fmla="*/ 31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0"/>
                    <a:pt x="0" y="115"/>
                    <a:pt x="5" y="10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7" y="7"/>
                    <a:pt x="52" y="0"/>
                    <a:pt x="66" y="4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60" y="36"/>
                    <a:pt x="167" y="51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E1EEDAAB-0B2F-4B02-919B-19D459847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595" y="-8881396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A4C8FD39-BE31-4E14-A44D-827244E8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123" y="-8695739"/>
              <a:ext cx="494438" cy="496210"/>
            </a:xfrm>
            <a:custGeom>
              <a:avLst/>
              <a:gdLst>
                <a:gd name="T0" fmla="*/ 102 w 168"/>
                <a:gd name="T1" fmla="*/ 162 h 167"/>
                <a:gd name="T2" fmla="*/ 22 w 168"/>
                <a:gd name="T3" fmla="*/ 135 h 167"/>
                <a:gd name="T4" fmla="*/ 5 w 168"/>
                <a:gd name="T5" fmla="*/ 101 h 167"/>
                <a:gd name="T6" fmla="*/ 32 w 168"/>
                <a:gd name="T7" fmla="*/ 22 h 167"/>
                <a:gd name="T8" fmla="*/ 66 w 168"/>
                <a:gd name="T9" fmla="*/ 5 h 167"/>
                <a:gd name="T10" fmla="*/ 146 w 168"/>
                <a:gd name="T11" fmla="*/ 32 h 167"/>
                <a:gd name="T12" fmla="*/ 163 w 168"/>
                <a:gd name="T13" fmla="*/ 66 h 167"/>
                <a:gd name="T14" fmla="*/ 136 w 168"/>
                <a:gd name="T15" fmla="*/ 145 h 167"/>
                <a:gd name="T16" fmla="*/ 102 w 168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7">
                  <a:moveTo>
                    <a:pt x="102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8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6" y="167"/>
                    <a:pt x="102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9E736171-E50E-4BD3-A0C5-1C707C6D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06" y="-8520209"/>
              <a:ext cx="494438" cy="496210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3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7" y="52"/>
                    <a:pt x="163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60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F31866E9-D4E6-4B17-87C7-0C0B1656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34" y="-8341304"/>
              <a:ext cx="487757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BD5BF35B-B0D3-4A70-A55D-BBBA145E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968" y="-10727837"/>
              <a:ext cx="487757" cy="499585"/>
            </a:xfrm>
            <a:custGeom>
              <a:avLst/>
              <a:gdLst>
                <a:gd name="T0" fmla="*/ 101 w 167"/>
                <a:gd name="T1" fmla="*/ 163 h 168"/>
                <a:gd name="T2" fmla="*/ 21 w 167"/>
                <a:gd name="T3" fmla="*/ 136 h 168"/>
                <a:gd name="T4" fmla="*/ 4 w 167"/>
                <a:gd name="T5" fmla="*/ 102 h 168"/>
                <a:gd name="T6" fmla="*/ 31 w 167"/>
                <a:gd name="T7" fmla="*/ 22 h 168"/>
                <a:gd name="T8" fmla="*/ 66 w 167"/>
                <a:gd name="T9" fmla="*/ 5 h 168"/>
                <a:gd name="T10" fmla="*/ 145 w 167"/>
                <a:gd name="T11" fmla="*/ 32 h 168"/>
                <a:gd name="T12" fmla="*/ 162 w 167"/>
                <a:gd name="T13" fmla="*/ 66 h 168"/>
                <a:gd name="T14" fmla="*/ 135 w 167"/>
                <a:gd name="T15" fmla="*/ 146 h 168"/>
                <a:gd name="T16" fmla="*/ 101 w 167"/>
                <a:gd name="T17" fmla="*/ 1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8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8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CD49ED0E-1CDB-4E80-84E8-D12FE81C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814" y="-10545555"/>
              <a:ext cx="487757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2 w 167"/>
                <a:gd name="T13" fmla="*/ 66 h 167"/>
                <a:gd name="T14" fmla="*/ 136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6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7"/>
                    <a:pt x="167" y="52"/>
                    <a:pt x="162" y="6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1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90AA9F9F-DA63-4C27-9CF7-5C5A4FF39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342" y="-10363274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1 w 167"/>
                <a:gd name="T3" fmla="*/ 135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1 h 167"/>
                <a:gd name="T12" fmla="*/ 162 w 167"/>
                <a:gd name="T13" fmla="*/ 66 h 167"/>
                <a:gd name="T14" fmla="*/ 135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7" y="130"/>
                    <a:pt x="0" y="115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7"/>
                    <a:pt x="52" y="0"/>
                    <a:pt x="66" y="5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59" y="36"/>
                    <a:pt x="167" y="52"/>
                    <a:pt x="162" y="66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0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15EE2880-5C62-46AD-8CE2-92FFD1D5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507" y="-10184369"/>
              <a:ext cx="494438" cy="499585"/>
            </a:xfrm>
            <a:custGeom>
              <a:avLst/>
              <a:gdLst>
                <a:gd name="T0" fmla="*/ 101 w 167"/>
                <a:gd name="T1" fmla="*/ 162 h 167"/>
                <a:gd name="T2" fmla="*/ 22 w 167"/>
                <a:gd name="T3" fmla="*/ 135 h 167"/>
                <a:gd name="T4" fmla="*/ 5 w 167"/>
                <a:gd name="T5" fmla="*/ 101 h 167"/>
                <a:gd name="T6" fmla="*/ 32 w 167"/>
                <a:gd name="T7" fmla="*/ 22 h 167"/>
                <a:gd name="T8" fmla="*/ 66 w 167"/>
                <a:gd name="T9" fmla="*/ 5 h 167"/>
                <a:gd name="T10" fmla="*/ 146 w 167"/>
                <a:gd name="T11" fmla="*/ 32 h 167"/>
                <a:gd name="T12" fmla="*/ 162 w 167"/>
                <a:gd name="T13" fmla="*/ 66 h 167"/>
                <a:gd name="T14" fmla="*/ 136 w 167"/>
                <a:gd name="T15" fmla="*/ 145 h 167"/>
                <a:gd name="T16" fmla="*/ 101 w 167"/>
                <a:gd name="T17" fmla="*/ 16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2"/>
                  </a:moveTo>
                  <a:cubicBezTo>
                    <a:pt x="22" y="135"/>
                    <a:pt x="22" y="135"/>
                    <a:pt x="22" y="135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7"/>
                    <a:pt x="52" y="0"/>
                    <a:pt x="66" y="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60" y="36"/>
                    <a:pt x="167" y="52"/>
                    <a:pt x="162" y="6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1" y="159"/>
                    <a:pt x="115" y="167"/>
                    <a:pt x="101" y="162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25C6CB77-9B8E-40F1-935C-EB9688428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034" y="-10002088"/>
              <a:ext cx="494438" cy="496210"/>
            </a:xfrm>
            <a:custGeom>
              <a:avLst/>
              <a:gdLst>
                <a:gd name="T0" fmla="*/ 101 w 167"/>
                <a:gd name="T1" fmla="*/ 163 h 167"/>
                <a:gd name="T2" fmla="*/ 22 w 167"/>
                <a:gd name="T3" fmla="*/ 136 h 167"/>
                <a:gd name="T4" fmla="*/ 5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7" y="131"/>
                    <a:pt x="0" y="116"/>
                    <a:pt x="5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ADD3B448-BEE4-4B77-B90C-FB5FBE251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07" y="-9813055"/>
              <a:ext cx="487757" cy="496210"/>
            </a:xfrm>
            <a:custGeom>
              <a:avLst/>
              <a:gdLst>
                <a:gd name="T0" fmla="*/ 101 w 167"/>
                <a:gd name="T1" fmla="*/ 163 h 167"/>
                <a:gd name="T2" fmla="*/ 21 w 167"/>
                <a:gd name="T3" fmla="*/ 136 h 167"/>
                <a:gd name="T4" fmla="*/ 4 w 167"/>
                <a:gd name="T5" fmla="*/ 101 h 167"/>
                <a:gd name="T6" fmla="*/ 31 w 167"/>
                <a:gd name="T7" fmla="*/ 22 h 167"/>
                <a:gd name="T8" fmla="*/ 66 w 167"/>
                <a:gd name="T9" fmla="*/ 5 h 167"/>
                <a:gd name="T10" fmla="*/ 145 w 167"/>
                <a:gd name="T11" fmla="*/ 32 h 167"/>
                <a:gd name="T12" fmla="*/ 162 w 167"/>
                <a:gd name="T13" fmla="*/ 66 h 167"/>
                <a:gd name="T14" fmla="*/ 135 w 167"/>
                <a:gd name="T15" fmla="*/ 146 h 167"/>
                <a:gd name="T16" fmla="*/ 101 w 167"/>
                <a:gd name="T17" fmla="*/ 16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01" y="163"/>
                  </a:moveTo>
                  <a:cubicBezTo>
                    <a:pt x="21" y="136"/>
                    <a:pt x="21" y="136"/>
                    <a:pt x="21" y="136"/>
                  </a:cubicBezTo>
                  <a:cubicBezTo>
                    <a:pt x="7" y="131"/>
                    <a:pt x="0" y="116"/>
                    <a:pt x="4" y="10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6" y="8"/>
                    <a:pt x="52" y="0"/>
                    <a:pt x="66" y="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9" y="37"/>
                    <a:pt x="167" y="52"/>
                    <a:pt x="162" y="6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0" y="160"/>
                    <a:pt x="115" y="167"/>
                    <a:pt x="101" y="163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826BCB52-9D49-4018-8E3F-63F0BF6D1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453" y="-9634150"/>
              <a:ext cx="728294" cy="580599"/>
            </a:xfrm>
            <a:custGeom>
              <a:avLst/>
              <a:gdLst>
                <a:gd name="T0" fmla="*/ 182 w 248"/>
                <a:gd name="T1" fmla="*/ 190 h 195"/>
                <a:gd name="T2" fmla="*/ 22 w 248"/>
                <a:gd name="T3" fmla="*/ 136 h 195"/>
                <a:gd name="T4" fmla="*/ 5 w 248"/>
                <a:gd name="T5" fmla="*/ 101 h 195"/>
                <a:gd name="T6" fmla="*/ 32 w 248"/>
                <a:gd name="T7" fmla="*/ 22 h 195"/>
                <a:gd name="T8" fmla="*/ 66 w 248"/>
                <a:gd name="T9" fmla="*/ 5 h 195"/>
                <a:gd name="T10" fmla="*/ 226 w 248"/>
                <a:gd name="T11" fmla="*/ 59 h 195"/>
                <a:gd name="T12" fmla="*/ 243 w 248"/>
                <a:gd name="T13" fmla="*/ 93 h 195"/>
                <a:gd name="T14" fmla="*/ 217 w 248"/>
                <a:gd name="T15" fmla="*/ 173 h 195"/>
                <a:gd name="T16" fmla="*/ 182 w 248"/>
                <a:gd name="T17" fmla="*/ 1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95">
                  <a:moveTo>
                    <a:pt x="182" y="190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8" y="131"/>
                    <a:pt x="0" y="115"/>
                    <a:pt x="5" y="10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8"/>
                    <a:pt x="52" y="0"/>
                    <a:pt x="66" y="5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41" y="64"/>
                    <a:pt x="248" y="79"/>
                    <a:pt x="243" y="93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12" y="187"/>
                    <a:pt x="196" y="195"/>
                    <a:pt x="182" y="19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C0DCAF3F-96C8-4FCF-9292-50DE8AEC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359" y="-1237174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7502DAE0-D692-4933-B200-13A81579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021" y="-12172584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4"/>
                    <a:pt x="172" y="60"/>
                    <a:pt x="167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37946B28-FD11-4948-830A-0ACD86EA8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38" y="-11973425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7" y="80"/>
                    <a:pt x="0" y="65"/>
                    <a:pt x="5" y="5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43196DDC-01B3-4519-8FFD-C617F8FD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619" y="-11774266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2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47402AE6-7042-49C5-8A23-7714F37A6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326" y="-11561604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1 h 124"/>
                <a:gd name="T6" fmla="*/ 15 w 172"/>
                <a:gd name="T7" fmla="*/ 21 h 124"/>
                <a:gd name="T8" fmla="*/ 49 w 172"/>
                <a:gd name="T9" fmla="*/ 4 h 124"/>
                <a:gd name="T10" fmla="*/ 151 w 172"/>
                <a:gd name="T11" fmla="*/ 39 h 124"/>
                <a:gd name="T12" fmla="*/ 168 w 172"/>
                <a:gd name="T13" fmla="*/ 73 h 124"/>
                <a:gd name="T14" fmla="*/ 158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65" y="43"/>
                    <a:pt x="172" y="59"/>
                    <a:pt x="168" y="73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428711BF-C937-4C3C-9B6F-34386232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306" y="-11362445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1 w 172"/>
                <a:gd name="T11" fmla="*/ 39 h 125"/>
                <a:gd name="T12" fmla="*/ 168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65" y="44"/>
                    <a:pt x="172" y="60"/>
                    <a:pt x="168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C1C46337-4480-4BB2-81CC-77830FDE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05" y="-11163286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F0B157E-43E3-484E-A700-95C22B68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585" y="-10964127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0080EE74-747C-4598-BE0F-B9A8E242F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11" y="-10754841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1 w 172"/>
                <a:gd name="T3" fmla="*/ 85 h 124"/>
                <a:gd name="T4" fmla="*/ 4 w 172"/>
                <a:gd name="T5" fmla="*/ 51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7" y="80"/>
                    <a:pt x="0" y="65"/>
                    <a:pt x="4" y="5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4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AC130C0A-0CA7-4522-9D7F-84A76BEE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591" y="-10555682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1 w 172"/>
                <a:gd name="T3" fmla="*/ 86 h 125"/>
                <a:gd name="T4" fmla="*/ 4 w 172"/>
                <a:gd name="T5" fmla="*/ 51 h 125"/>
                <a:gd name="T6" fmla="*/ 14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7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7" y="81"/>
                    <a:pt x="0" y="65"/>
                    <a:pt x="4" y="5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9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4"/>
                    <a:pt x="172" y="60"/>
                    <a:pt x="167" y="74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2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95B47096-0E82-425E-90E6-CE9DD9CA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209" y="-1035652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5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8" y="80"/>
                    <a:pt x="0" y="65"/>
                    <a:pt x="5" y="5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3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E0B47461-D3AC-44AB-A8C4-EE830A69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189" y="-10157364"/>
              <a:ext cx="507801" cy="371313"/>
            </a:xfrm>
            <a:custGeom>
              <a:avLst/>
              <a:gdLst>
                <a:gd name="T0" fmla="*/ 123 w 172"/>
                <a:gd name="T1" fmla="*/ 120 h 125"/>
                <a:gd name="T2" fmla="*/ 22 w 172"/>
                <a:gd name="T3" fmla="*/ 86 h 125"/>
                <a:gd name="T4" fmla="*/ 5 w 172"/>
                <a:gd name="T5" fmla="*/ 51 h 125"/>
                <a:gd name="T6" fmla="*/ 15 w 172"/>
                <a:gd name="T7" fmla="*/ 22 h 125"/>
                <a:gd name="T8" fmla="*/ 49 w 172"/>
                <a:gd name="T9" fmla="*/ 5 h 125"/>
                <a:gd name="T10" fmla="*/ 150 w 172"/>
                <a:gd name="T11" fmla="*/ 39 h 125"/>
                <a:gd name="T12" fmla="*/ 167 w 172"/>
                <a:gd name="T13" fmla="*/ 74 h 125"/>
                <a:gd name="T14" fmla="*/ 158 w 172"/>
                <a:gd name="T15" fmla="*/ 103 h 125"/>
                <a:gd name="T16" fmla="*/ 123 w 172"/>
                <a:gd name="T1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5">
                  <a:moveTo>
                    <a:pt x="123" y="120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" y="81"/>
                    <a:pt x="0" y="65"/>
                    <a:pt x="5" y="5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8"/>
                    <a:pt x="35" y="0"/>
                    <a:pt x="49" y="5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5" y="44"/>
                    <a:pt x="172" y="60"/>
                    <a:pt x="167" y="7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3" y="117"/>
                    <a:pt x="137" y="125"/>
                    <a:pt x="123" y="120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64C3AAA0-6A4E-405F-B296-02248A1DA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896" y="-9944703"/>
              <a:ext cx="507801" cy="367938"/>
            </a:xfrm>
            <a:custGeom>
              <a:avLst/>
              <a:gdLst>
                <a:gd name="T0" fmla="*/ 123 w 172"/>
                <a:gd name="T1" fmla="*/ 119 h 124"/>
                <a:gd name="T2" fmla="*/ 22 w 172"/>
                <a:gd name="T3" fmla="*/ 85 h 124"/>
                <a:gd name="T4" fmla="*/ 5 w 172"/>
                <a:gd name="T5" fmla="*/ 50 h 124"/>
                <a:gd name="T6" fmla="*/ 14 w 172"/>
                <a:gd name="T7" fmla="*/ 21 h 124"/>
                <a:gd name="T8" fmla="*/ 49 w 172"/>
                <a:gd name="T9" fmla="*/ 4 h 124"/>
                <a:gd name="T10" fmla="*/ 150 w 172"/>
                <a:gd name="T11" fmla="*/ 39 h 124"/>
                <a:gd name="T12" fmla="*/ 167 w 172"/>
                <a:gd name="T13" fmla="*/ 73 h 124"/>
                <a:gd name="T14" fmla="*/ 157 w 172"/>
                <a:gd name="T15" fmla="*/ 102 h 124"/>
                <a:gd name="T16" fmla="*/ 123 w 172"/>
                <a:gd name="T17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24">
                  <a:moveTo>
                    <a:pt x="123" y="119"/>
                  </a:moveTo>
                  <a:cubicBezTo>
                    <a:pt x="22" y="85"/>
                    <a:pt x="22" y="85"/>
                    <a:pt x="22" y="85"/>
                  </a:cubicBezTo>
                  <a:cubicBezTo>
                    <a:pt x="7" y="80"/>
                    <a:pt x="0" y="65"/>
                    <a:pt x="5" y="5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9" y="7"/>
                    <a:pt x="35" y="0"/>
                    <a:pt x="49" y="4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64" y="43"/>
                    <a:pt x="172" y="59"/>
                    <a:pt x="167" y="73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2" y="116"/>
                    <a:pt x="137" y="124"/>
                    <a:pt x="123" y="119"/>
                  </a:cubicBez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A699EAEB-6127-4E13-864B-5EE2B473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216" y="-6447605"/>
              <a:ext cx="1302911" cy="529966"/>
            </a:xfrm>
            <a:custGeom>
              <a:avLst/>
              <a:gdLst>
                <a:gd name="T0" fmla="*/ 420 w 442"/>
                <a:gd name="T1" fmla="*/ 134 h 178"/>
                <a:gd name="T2" fmla="*/ 38 w 442"/>
                <a:gd name="T3" fmla="*/ 4 h 178"/>
                <a:gd name="T4" fmla="*/ 3 w 442"/>
                <a:gd name="T5" fmla="*/ 21 h 178"/>
                <a:gd name="T6" fmla="*/ 0 w 442"/>
                <a:gd name="T7" fmla="*/ 31 h 178"/>
                <a:gd name="T8" fmla="*/ 434 w 442"/>
                <a:gd name="T9" fmla="*/ 178 h 178"/>
                <a:gd name="T10" fmla="*/ 437 w 442"/>
                <a:gd name="T11" fmla="*/ 168 h 178"/>
                <a:gd name="T12" fmla="*/ 420 w 442"/>
                <a:gd name="T13" fmla="*/ 1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178">
                  <a:moveTo>
                    <a:pt x="420" y="13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4" y="0"/>
                    <a:pt x="8" y="7"/>
                    <a:pt x="3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34" y="178"/>
                    <a:pt x="434" y="178"/>
                    <a:pt x="434" y="17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42" y="154"/>
                    <a:pt x="435" y="139"/>
                    <a:pt x="420" y="134"/>
                  </a:cubicBezTo>
                  <a:close/>
                </a:path>
              </a:pathLst>
            </a:custGeom>
            <a:solidFill>
              <a:srgbClr val="D8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FBFD5AF1-8B7B-4710-8511-F37CD838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971" y="-13215637"/>
              <a:ext cx="6848636" cy="2430416"/>
            </a:xfrm>
            <a:custGeom>
              <a:avLst/>
              <a:gdLst>
                <a:gd name="T0" fmla="*/ 21 w 2322"/>
                <a:gd name="T1" fmla="*/ 45 h 816"/>
                <a:gd name="T2" fmla="*/ 2285 w 2322"/>
                <a:gd name="T3" fmla="*/ 811 h 816"/>
                <a:gd name="T4" fmla="*/ 2319 w 2322"/>
                <a:gd name="T5" fmla="*/ 794 h 816"/>
                <a:gd name="T6" fmla="*/ 2322 w 2322"/>
                <a:gd name="T7" fmla="*/ 784 h 816"/>
                <a:gd name="T8" fmla="*/ 8 w 2322"/>
                <a:gd name="T9" fmla="*/ 0 h 816"/>
                <a:gd name="T10" fmla="*/ 4 w 2322"/>
                <a:gd name="T11" fmla="*/ 11 h 816"/>
                <a:gd name="T12" fmla="*/ 21 w 2322"/>
                <a:gd name="T13" fmla="*/ 4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2" h="816">
                  <a:moveTo>
                    <a:pt x="21" y="45"/>
                  </a:moveTo>
                  <a:cubicBezTo>
                    <a:pt x="2285" y="811"/>
                    <a:pt x="2285" y="811"/>
                    <a:pt x="2285" y="811"/>
                  </a:cubicBezTo>
                  <a:cubicBezTo>
                    <a:pt x="2299" y="816"/>
                    <a:pt x="2314" y="808"/>
                    <a:pt x="2319" y="794"/>
                  </a:cubicBezTo>
                  <a:cubicBezTo>
                    <a:pt x="2322" y="784"/>
                    <a:pt x="2322" y="784"/>
                    <a:pt x="2322" y="78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25"/>
                    <a:pt x="7" y="40"/>
                    <a:pt x="21" y="45"/>
                  </a:cubicBezTo>
                  <a:close/>
                </a:path>
              </a:pathLst>
            </a:custGeom>
            <a:solidFill>
              <a:srgbClr val="D8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9" name="Symbol zastępczy zawartości 5">
            <a:extLst>
              <a:ext uri="{FF2B5EF4-FFF2-40B4-BE49-F238E27FC236}">
                <a16:creationId xmlns:a16="http://schemas.microsoft.com/office/drawing/2014/main" id="{019DA332-9859-4375-B156-D8342309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293" y="1900286"/>
            <a:ext cx="8238662" cy="29240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Sitka Display" panose="02000505000000020004" pitchFamily="2" charset="0"/>
              </a:rPr>
              <a:t>Złożoną w generatorze ofertę, która otrzymała w systemie unikalny numer, należy zapisać na komputerze, wydrukować podpisać </a:t>
            </a:r>
            <a:r>
              <a:rPr lang="pl-PL" dirty="0">
                <a:latin typeface="Sitka Display" panose="02000505000000020004" pitchFamily="2" charset="0"/>
              </a:rPr>
              <a:t>przez osoby upoważnione do reprezentowania jednostki samorządu terytorialnego </a:t>
            </a:r>
            <a:r>
              <a:rPr lang="pl-PL" b="1" dirty="0">
                <a:latin typeface="Sitka Display" panose="02000505000000020004" pitchFamily="2" charset="0"/>
              </a:rPr>
              <a:t>ORAZ</a:t>
            </a:r>
            <a:r>
              <a:rPr lang="pl-PL" dirty="0">
                <a:latin typeface="Sitka Display" panose="02000505000000020004" pitchFamily="2" charset="0"/>
              </a:rPr>
              <a:t> kontrasygnować przez skarbnika. Następnie skan oferty </a:t>
            </a:r>
            <a:r>
              <a:rPr lang="pl-PL" b="1" u="sng" dirty="0">
                <a:latin typeface="Sitka Display" panose="02000505000000020004" pitchFamily="2" charset="0"/>
              </a:rPr>
              <a:t>WRAZ</a:t>
            </a:r>
            <a:r>
              <a:rPr lang="pl-PL" dirty="0">
                <a:latin typeface="Sitka Display" panose="02000505000000020004" pitchFamily="2" charset="0"/>
              </a:rPr>
              <a:t> z załącznikami należy podpisać kwalifikowanym </a:t>
            </a:r>
            <a:r>
              <a:rPr lang="pl-PL" sz="2000" dirty="0">
                <a:latin typeface="Sitka Display" panose="02000505000000020004" pitchFamily="2" charset="0"/>
              </a:rPr>
              <a:t>podpisem elektronicznym </a:t>
            </a:r>
            <a:r>
              <a:rPr lang="pl-PL" dirty="0">
                <a:latin typeface="Sitka Display" panose="02000505000000020004" pitchFamily="2" charset="0"/>
              </a:rPr>
              <a:t>(podpisują </a:t>
            </a:r>
            <a:r>
              <a:rPr lang="pl-PL" sz="2000" dirty="0">
                <a:latin typeface="Sitka Display" panose="02000505000000020004" pitchFamily="2" charset="0"/>
              </a:rPr>
              <a:t>osoby upoważnione do reprezentowania jednostki samorządu terytorialnego) i </a:t>
            </a:r>
            <a:r>
              <a:rPr lang="pl-PL" sz="2000" u="sng" dirty="0">
                <a:latin typeface="Sitka Display" panose="02000505000000020004" pitchFamily="2" charset="0"/>
              </a:rPr>
              <a:t>przesłać w wersji elektronicznej do Świętokrzyskiego Urzędu Wojewódzkiego za pośrednictwem poczty e-PUAP</a:t>
            </a:r>
            <a:r>
              <a:rPr lang="pl-PL" sz="2000" dirty="0">
                <a:latin typeface="Sitka Display" panose="02000505000000020004" pitchFamily="2" charset="0"/>
              </a:rPr>
              <a:t>. </a:t>
            </a:r>
            <a:r>
              <a:rPr lang="pl-PL" sz="2000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Oferta </a:t>
            </a:r>
            <a:r>
              <a:rPr lang="pl-PL" sz="2000" b="1" u="sng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musi</a:t>
            </a:r>
            <a:r>
              <a:rPr lang="pl-PL" sz="2000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być opatrzona podpisem zaufanym i wys</a:t>
            </a:r>
            <a: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łana za pośrednictwem poczty e-PUAP.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  <a:latin typeface="Sitka Display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Ofertę należy przesłać do ŚUW za pośrednictwem EPUAP do dnia 5 stycznia 2024 roku do godz. 16.00.</a:t>
            </a:r>
            <a:endParaRPr lang="pl-PL" sz="2000" dirty="0">
              <a:solidFill>
                <a:srgbClr val="FF0000"/>
              </a:solidFill>
              <a:latin typeface="Sitka Display" panose="02000505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0" name="Picture 2" descr="SPZOZ Kraśnik • Skrzynka EPUAP">
            <a:extLst>
              <a:ext uri="{FF2B5EF4-FFF2-40B4-BE49-F238E27FC236}">
                <a16:creationId xmlns:a16="http://schemas.microsoft.com/office/drawing/2014/main" id="{AB4BFE80-7EA0-49FB-A7E6-E4C334ED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17" y="5078720"/>
            <a:ext cx="2951525" cy="12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6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2022140"/>
            <a:ext cx="8507466" cy="558485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Wymagana dokumentacja – Moduł II   </a:t>
            </a:r>
            <a:b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załączniki do oferty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2521" y="2664824"/>
            <a:ext cx="8943159" cy="3489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u="sng" dirty="0"/>
              <a:t>uchwała</a:t>
            </a:r>
            <a:r>
              <a:rPr lang="pl-PL" u="sng" dirty="0"/>
              <a:t> </a:t>
            </a:r>
            <a:r>
              <a:rPr lang="pl-PL" dirty="0"/>
              <a:t>odpowiednio rady gminy/ rady powiatu/ sejmiku województwa o utworzeniu Dziennego Domu/Klubu „Senior+”;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oświadczenie</a:t>
            </a:r>
            <a:r>
              <a:rPr lang="pl-PL" dirty="0"/>
              <a:t> o kwalifikowalności VAT;</a:t>
            </a:r>
            <a:br>
              <a:rPr lang="pl-PL" dirty="0"/>
            </a:br>
            <a:br>
              <a:rPr lang="pl-PL" dirty="0"/>
            </a:br>
            <a:endParaRPr lang="pl-PL" dirty="0"/>
          </a:p>
          <a:p>
            <a:pPr marL="0" indent="0">
              <a:buNone/>
            </a:pPr>
            <a:r>
              <a:rPr lang="pl-PL" b="1" dirty="0"/>
              <a:t>umowa o partnerstwie </a:t>
            </a:r>
            <a:r>
              <a:rPr lang="pl-PL" dirty="0"/>
              <a:t>w przypadku składania oferty w partnerstwie z podmiotami wymienionymi w art. 3 ust. 2 i 3 ustawy o działalności pożytku publicznego </a:t>
            </a:r>
            <a:br>
              <a:rPr lang="pl-PL" dirty="0"/>
            </a:br>
            <a:r>
              <a:rPr lang="pl-PL" dirty="0"/>
              <a:t>i o wolontariacie. </a:t>
            </a:r>
            <a:br>
              <a:rPr lang="pl-PL" dirty="0"/>
            </a:br>
            <a:endParaRPr lang="pl-PL" dirty="0"/>
          </a:p>
          <a:p>
            <a:r>
              <a:rPr lang="pl-PL" b="1" dirty="0"/>
              <a:t>Pełnomocnictwo</a:t>
            </a:r>
            <a:r>
              <a:rPr lang="pl-PL" dirty="0"/>
              <a:t> do złożenia oferty w imieniu oferenta, </a:t>
            </a:r>
            <a:br>
              <a:rPr lang="pl-PL" dirty="0"/>
            </a:br>
            <a:r>
              <a:rPr lang="pl-PL" u="sng" dirty="0"/>
              <a:t>w przypadku </a:t>
            </a:r>
            <a:r>
              <a:rPr lang="pl-PL" dirty="0"/>
              <a:t>podpisywania oferty przez inne osoby - wskazane przez organy właściwe </a:t>
            </a:r>
            <a:br>
              <a:rPr lang="pl-PL" dirty="0"/>
            </a:br>
            <a:r>
              <a:rPr lang="pl-PL" dirty="0"/>
              <a:t>do jej złożenia</a:t>
            </a:r>
          </a:p>
          <a:p>
            <a:endParaRPr lang="pl-PL" dirty="0"/>
          </a:p>
        </p:txBody>
      </p:sp>
      <p:sp>
        <p:nvSpPr>
          <p:cNvPr id="4" name="Arrow: Pentagon 1">
            <a:extLst>
              <a:ext uri="{FF2B5EF4-FFF2-40B4-BE49-F238E27FC236}">
                <a16:creationId xmlns:a16="http://schemas.microsoft.com/office/drawing/2014/main" id="{911DC6A7-2115-4953-A649-53712768FEDF}"/>
              </a:ext>
            </a:extLst>
          </p:cNvPr>
          <p:cNvSpPr/>
          <p:nvPr/>
        </p:nvSpPr>
        <p:spPr>
          <a:xfrm>
            <a:off x="294804" y="2533546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6C88ED0E-152B-4B00-AEC2-C3D778754221}"/>
              </a:ext>
            </a:extLst>
          </p:cNvPr>
          <p:cNvSpPr txBox="1"/>
          <p:nvPr/>
        </p:nvSpPr>
        <p:spPr>
          <a:xfrm>
            <a:off x="294804" y="2609373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Arrow: Pentagon 8">
            <a:extLst>
              <a:ext uri="{FF2B5EF4-FFF2-40B4-BE49-F238E27FC236}">
                <a16:creationId xmlns:a16="http://schemas.microsoft.com/office/drawing/2014/main" id="{68C94E21-3117-42DE-BBCE-C2505B2D4222}"/>
              </a:ext>
            </a:extLst>
          </p:cNvPr>
          <p:cNvSpPr/>
          <p:nvPr/>
        </p:nvSpPr>
        <p:spPr>
          <a:xfrm>
            <a:off x="294803" y="3429000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4CF0EDB4-E0E9-4A55-BEF4-38DEB186506E}"/>
              </a:ext>
            </a:extLst>
          </p:cNvPr>
          <p:cNvSpPr txBox="1"/>
          <p:nvPr/>
        </p:nvSpPr>
        <p:spPr>
          <a:xfrm>
            <a:off x="294803" y="3559073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Arrow: Pentagon 12">
            <a:extLst>
              <a:ext uri="{FF2B5EF4-FFF2-40B4-BE49-F238E27FC236}">
                <a16:creationId xmlns:a16="http://schemas.microsoft.com/office/drawing/2014/main" id="{7D8E7B64-BDB4-4292-9BF3-4773DA35FF4C}"/>
              </a:ext>
            </a:extLst>
          </p:cNvPr>
          <p:cNvSpPr/>
          <p:nvPr/>
        </p:nvSpPr>
        <p:spPr>
          <a:xfrm>
            <a:off x="294802" y="4324454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E38C56CE-B6D8-46CE-BF84-EC48A8FA4D76}"/>
              </a:ext>
            </a:extLst>
          </p:cNvPr>
          <p:cNvSpPr txBox="1"/>
          <p:nvPr/>
        </p:nvSpPr>
        <p:spPr>
          <a:xfrm>
            <a:off x="294803" y="4302873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Arrow: Pentagon 16">
            <a:extLst>
              <a:ext uri="{FF2B5EF4-FFF2-40B4-BE49-F238E27FC236}">
                <a16:creationId xmlns:a16="http://schemas.microsoft.com/office/drawing/2014/main" id="{3454D200-9155-4412-88BF-51983D8CE286}"/>
              </a:ext>
            </a:extLst>
          </p:cNvPr>
          <p:cNvSpPr/>
          <p:nvPr/>
        </p:nvSpPr>
        <p:spPr>
          <a:xfrm>
            <a:off x="275957" y="5237413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D806262E-F77D-4DF3-AC14-C132B49C4320}"/>
              </a:ext>
            </a:extLst>
          </p:cNvPr>
          <p:cNvSpPr txBox="1"/>
          <p:nvPr/>
        </p:nvSpPr>
        <p:spPr>
          <a:xfrm>
            <a:off x="275957" y="5223446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6852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8385546" cy="6551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oferty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9566" y="2246812"/>
            <a:ext cx="10276114" cy="362228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Wszelkie zasady realizacji Senior+ określają zapisy Programu oraz uszczegółowienia ogłoszenia </a:t>
            </a:r>
            <a:br>
              <a:rPr lang="pl-PL" dirty="0"/>
            </a:br>
            <a:r>
              <a:rPr lang="pl-PL" dirty="0"/>
              <a:t>o konkursie. Zasady realizacji będą także wskazane w zawieranych Porozumieniach i </a:t>
            </a:r>
            <a:r>
              <a:rPr lang="pl-PL" u="sng" dirty="0"/>
              <a:t>ich realizacja jest obligatoryjna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596974-F0AC-4E0E-870D-AAEE73EF2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79" y="3171039"/>
            <a:ext cx="3585902" cy="26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4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10058400" cy="81736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Przydatne strony internetowe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3" y="2621280"/>
            <a:ext cx="10083717" cy="3247813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pl-PL" dirty="0"/>
              <a:t>W celu weryfikacji prawidłowości podejmowanych działań, rozwiania wątpliwości dotyczących realizacji Programu zalecamy monitorowanie stron internetowych poświęconych Programowi, takich jak:</a:t>
            </a:r>
          </a:p>
          <a:p>
            <a:pPr algn="ctr"/>
            <a:r>
              <a:rPr lang="pl-PL" sz="2400" b="1" dirty="0">
                <a:hlinkClick r:id="rId3"/>
              </a:rPr>
              <a:t>www.senior.gov.pl</a:t>
            </a:r>
            <a:endParaRPr lang="pl-PL" sz="2400" b="1" dirty="0"/>
          </a:p>
          <a:p>
            <a:r>
              <a:rPr lang="pl-PL" dirty="0"/>
              <a:t>strona internetowa </a:t>
            </a:r>
            <a:r>
              <a:rPr lang="pl-PL" dirty="0" err="1"/>
              <a:t>MRiPS</a:t>
            </a:r>
            <a:r>
              <a:rPr lang="pl-PL" dirty="0"/>
              <a:t>: </a:t>
            </a:r>
            <a:r>
              <a:rPr lang="pl-PL" dirty="0">
                <a:hlinkClick r:id="rId4"/>
              </a:rPr>
              <a:t>https://www.gov.pl/web/rodzina/program-wieloletni-senior-na-lata-2021-2025</a:t>
            </a:r>
            <a:endParaRPr lang="pl-PL" dirty="0"/>
          </a:p>
          <a:p>
            <a:r>
              <a:rPr lang="pl-PL" dirty="0"/>
              <a:t>strona internetowa ŚUW – zakładka Senior+ oraz aktualności: </a:t>
            </a:r>
            <a:r>
              <a:rPr lang="pl-PL" dirty="0">
                <a:hlinkClick r:id="rId5"/>
              </a:rPr>
              <a:t>https://www.kielce.uw.gov.pl/pl/urzad/polityka-spoleczna/program-rzadowy-senior/edycja-2022/20584,Edycja-2022.html</a:t>
            </a:r>
            <a:endParaRPr lang="pl-PL" dirty="0"/>
          </a:p>
          <a:p>
            <a:r>
              <a:rPr lang="pl-PL" dirty="0">
                <a:cs typeface="Calibri"/>
              </a:rPr>
              <a:t>Strona kancelarii Prezesa Rady Ministrów: </a:t>
            </a:r>
            <a:r>
              <a:rPr lang="pl-PL" b="1" u="sng" dirty="0">
                <a:ea typeface="+mn-lt"/>
                <a:cs typeface="+mn-lt"/>
              </a:rPr>
              <a:t> </a:t>
            </a:r>
            <a:r>
              <a:rPr lang="pl-PL" b="1" u="sng" dirty="0">
                <a:solidFill>
                  <a:srgbClr val="00B0F0"/>
                </a:solidFill>
                <a:ea typeface="+mn-lt"/>
                <a:cs typeface="+mn-lt"/>
              </a:rPr>
              <a:t>https://www.gov.pl/web/premier/dzialania-informacyjne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79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286735"/>
            <a:ext cx="9404448" cy="933951"/>
          </a:xfrm>
        </p:spPr>
        <p:txBody>
          <a:bodyPr>
            <a:normAutofit/>
          </a:bodyPr>
          <a:lstStyle/>
          <a:p>
            <a:pPr algn="ctr"/>
            <a:br>
              <a:rPr lang="pl-PL" sz="2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udziału w Module II Programu Senior+ </a:t>
            </a: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9566" y="2220686"/>
            <a:ext cx="10659291" cy="403206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Moduł II jest przeznaczony dla j.s.t, które utworzyły i uruchomiły placówki Senior+ w poprzednich edycjach Programu Senior+.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Dofinansowanie przeznaczone jest na działalność bieżącą placówek Senior+ uruchomionych w ramach Programu i wynosi maksymalnie: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/>
              <a:t> 400 zł/miejsce w przypadku Dziennego Domu Senior+; 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/>
              <a:t> 200 zł/miejsce w przypadku Klubu Senior+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 co stanowi maks. 50% wartości zadania w ramach Programu.</a:t>
            </a:r>
            <a:endParaRPr lang="pl-PL" u="sn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C3FDEF-3A52-47FA-BCD7-04E0C65F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71" y="3525080"/>
            <a:ext cx="2583809" cy="25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2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9367" y="1683835"/>
            <a:ext cx="10058400" cy="71367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Rozliczenie projektu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006" y="2505809"/>
            <a:ext cx="9570719" cy="3322424"/>
          </a:xfrm>
        </p:spPr>
        <p:txBody>
          <a:bodyPr>
            <a:noAutofit/>
          </a:bodyPr>
          <a:lstStyle/>
          <a:p>
            <a:pPr marL="542925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Zleceniobiorca składa sprawozdanie końcowe z wykonania zadania publicznego </a:t>
            </a:r>
            <a:br>
              <a:rPr lang="pl-PL" sz="2000" dirty="0"/>
            </a:br>
            <a:r>
              <a:rPr lang="pl-PL" sz="2000" dirty="0"/>
              <a:t>w terminie 20 dni od dnia zakończenia terminu realizacji zadania publicznego;</a:t>
            </a:r>
          </a:p>
          <a:p>
            <a:pPr marL="542925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Zleceniobiorca zobowiązany jest do przedstawiania Zleceniodawcy do dnia 30 stycznia każdego roku za rok ubiegły rocznych sprawozdań z trwałości realizacji zadania</a:t>
            </a:r>
          </a:p>
          <a:p>
            <a:pPr marL="542925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Zleceniobiorca zobowiązuje się pokryć ze środków własnych również wszystkie dodatkowe koszty, które są niezbędne dla prawidłowej realizacji zadania </a:t>
            </a:r>
            <a:br>
              <a:rPr lang="pl-PL" sz="2000" dirty="0"/>
            </a:br>
            <a:r>
              <a:rPr lang="pl-PL" sz="2000" dirty="0"/>
              <a:t>publicznego, a których nie można było przewidzieć na etapie zawarcia </a:t>
            </a:r>
            <a:br>
              <a:rPr lang="pl-PL" sz="2000" dirty="0"/>
            </a:br>
            <a:r>
              <a:rPr lang="pl-PL" sz="2000" dirty="0"/>
              <a:t>Porozumienia lub które nie kwalifikują się do dofinansowania    </a:t>
            </a:r>
            <a:br>
              <a:rPr lang="pl-PL" sz="2000" dirty="0"/>
            </a:br>
            <a:r>
              <a:rPr lang="pl-PL" sz="2000" dirty="0"/>
              <a:t>w ramach Programu. </a:t>
            </a:r>
          </a:p>
          <a:p>
            <a:pPr marL="627063" lvl="1" indent="-427038">
              <a:buFont typeface="Wingdings" panose="05000000000000000000" pitchFamily="2" charset="2"/>
              <a:buChar char="v"/>
            </a:pPr>
            <a:endParaRPr lang="pl-PL" sz="2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27" y="4136908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815" y="1513237"/>
            <a:ext cx="11898351" cy="88427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</a:t>
            </a:r>
            <a:r>
              <a:rPr lang="pl-PL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</a:t>
            </a:r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Programu Senior+ - Świętokrzyski Urząd Wojewódzki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Pracownicy </a:t>
            </a:r>
            <a:r>
              <a:rPr lang="pl-PL" dirty="0" err="1"/>
              <a:t>Odziału</a:t>
            </a:r>
            <a:r>
              <a:rPr lang="pl-PL" dirty="0"/>
              <a:t> ds. Informatyzacji i Spraw Społecznych Wydziału Polityki Społecznej i Zdrowia ŚUW – piętro VI, pok. 639, 607, bud A</a:t>
            </a:r>
          </a:p>
          <a:p>
            <a:r>
              <a:rPr lang="pl-PL" b="1" dirty="0"/>
              <a:t>Michał Siwierski </a:t>
            </a:r>
            <a:r>
              <a:rPr lang="pl-PL" dirty="0"/>
              <a:t>– kierownik oddziału – tel. 41 342 19 51, wps59@kielce.uw.gov.pl</a:t>
            </a:r>
          </a:p>
          <a:p>
            <a:r>
              <a:rPr lang="pl-PL" b="1" dirty="0"/>
              <a:t>Marta Pakuła </a:t>
            </a:r>
            <a:r>
              <a:rPr lang="pl-PL" dirty="0"/>
              <a:t>– inspektor wojewódzki – tel. 41 342 14 57, m.pakula@kielce.uw.gov.pl</a:t>
            </a:r>
          </a:p>
          <a:p>
            <a:r>
              <a:rPr lang="pl-PL" b="1" dirty="0"/>
              <a:t>Kamila Sokołowska </a:t>
            </a:r>
            <a:r>
              <a:rPr lang="pl-PL" dirty="0"/>
              <a:t>– inspektor wojewódzki – tel. 41 342 16 05, wps56@kielce.uw.gov.pl</a:t>
            </a:r>
          </a:p>
          <a:p>
            <a:r>
              <a:rPr lang="pl-PL" b="1"/>
              <a:t>Anna Korcipa </a:t>
            </a:r>
            <a:r>
              <a:rPr lang="pl-PL"/>
              <a:t>– </a:t>
            </a:r>
            <a:r>
              <a:rPr lang="pl-PL" dirty="0"/>
              <a:t>inspektor wojewódzki  - 41 342 11-85, bzfe36@kielce.uw.gov.pl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21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8"/>
            <a:ext cx="9744083" cy="364223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Dziękujemy za uwagę</a:t>
            </a:r>
            <a:b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pl-PL" sz="4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8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9265111" cy="8903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zadania – MODUŁ II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4069" y="2534194"/>
            <a:ext cx="10310947" cy="14732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l-PL" dirty="0"/>
              <a:t>Na funkcjonowanie placówki Senior+ Program zakłada następujące źródła finansowania: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>
                <a:solidFill>
                  <a:srgbClr val="00B050"/>
                </a:solidFill>
              </a:rPr>
              <a:t>dotacja z Programu,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środki własne jednostki samorządu uczestniczącej w Programie,                                         </a:t>
            </a:r>
            <a:endParaRPr lang="pl-PL" dirty="0"/>
          </a:p>
          <a:p>
            <a:endParaRPr lang="pl-PL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BB9D063-2889-4373-A1A1-4805C7E9D9E4}"/>
              </a:ext>
            </a:extLst>
          </p:cNvPr>
          <p:cNvGrpSpPr/>
          <p:nvPr/>
        </p:nvGrpSpPr>
        <p:grpSpPr>
          <a:xfrm>
            <a:off x="5206355" y="5446643"/>
            <a:ext cx="1429433" cy="882834"/>
            <a:chOff x="5526992" y="4456373"/>
            <a:chExt cx="1429433" cy="1666275"/>
          </a:xfrm>
          <a:solidFill>
            <a:schemeClr val="tx1"/>
          </a:solidFill>
        </p:grpSpPr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8EFABDFB-8020-4C16-8E59-7CF10A5C87FE}"/>
                </a:ext>
              </a:extLst>
            </p:cNvPr>
            <p:cNvSpPr/>
            <p:nvPr/>
          </p:nvSpPr>
          <p:spPr>
            <a:xfrm>
              <a:off x="5532661" y="4456373"/>
              <a:ext cx="1418778" cy="15392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: Rounded Corners 45">
              <a:extLst>
                <a:ext uri="{FF2B5EF4-FFF2-40B4-BE49-F238E27FC236}">
                  <a16:creationId xmlns:a16="http://schemas.microsoft.com/office/drawing/2014/main" id="{55F7732E-60A9-44C5-A528-69084A8803E9}"/>
                </a:ext>
              </a:extLst>
            </p:cNvPr>
            <p:cNvSpPr/>
            <p:nvPr/>
          </p:nvSpPr>
          <p:spPr>
            <a:xfrm>
              <a:off x="5526992" y="5933660"/>
              <a:ext cx="1429433" cy="1889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9655F7CB-7A25-445F-A9FB-120445F615C6}"/>
              </a:ext>
            </a:extLst>
          </p:cNvPr>
          <p:cNvGrpSpPr/>
          <p:nvPr/>
        </p:nvGrpSpPr>
        <p:grpSpPr>
          <a:xfrm>
            <a:off x="3242861" y="5107218"/>
            <a:ext cx="5313909" cy="622463"/>
            <a:chOff x="3619500" y="4031713"/>
            <a:chExt cx="5245100" cy="517663"/>
          </a:xfrm>
          <a:solidFill>
            <a:schemeClr val="tx1"/>
          </a:solidFill>
        </p:grpSpPr>
        <p:sp>
          <p:nvSpPr>
            <p:cNvPr id="8" name="Oval 35">
              <a:extLst>
                <a:ext uri="{FF2B5EF4-FFF2-40B4-BE49-F238E27FC236}">
                  <a16:creationId xmlns:a16="http://schemas.microsoft.com/office/drawing/2014/main" id="{F4CBEC75-AFF7-463A-951B-7FC8C3C61FFF}"/>
                </a:ext>
              </a:extLst>
            </p:cNvPr>
            <p:cNvSpPr/>
            <p:nvPr/>
          </p:nvSpPr>
          <p:spPr>
            <a:xfrm>
              <a:off x="8346937" y="4031713"/>
              <a:ext cx="517663" cy="5176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6C8BA5C6-98B7-4801-84EC-6BB33369E3D7}"/>
                </a:ext>
              </a:extLst>
            </p:cNvPr>
            <p:cNvSpPr/>
            <p:nvPr/>
          </p:nvSpPr>
          <p:spPr>
            <a:xfrm>
              <a:off x="3878331" y="4196050"/>
              <a:ext cx="4727437" cy="1889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40">
              <a:extLst>
                <a:ext uri="{FF2B5EF4-FFF2-40B4-BE49-F238E27FC236}">
                  <a16:creationId xmlns:a16="http://schemas.microsoft.com/office/drawing/2014/main" id="{8F141C1B-0833-493F-9D3A-067D050C23A3}"/>
                </a:ext>
              </a:extLst>
            </p:cNvPr>
            <p:cNvSpPr/>
            <p:nvPr/>
          </p:nvSpPr>
          <p:spPr>
            <a:xfrm>
              <a:off x="3619500" y="4031713"/>
              <a:ext cx="517663" cy="5176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Chord 44">
            <a:extLst>
              <a:ext uri="{FF2B5EF4-FFF2-40B4-BE49-F238E27FC236}">
                <a16:creationId xmlns:a16="http://schemas.microsoft.com/office/drawing/2014/main" id="{AB1E0565-FB90-4C60-9083-480425AF3EC9}"/>
              </a:ext>
            </a:extLst>
          </p:cNvPr>
          <p:cNvSpPr/>
          <p:nvPr/>
        </p:nvSpPr>
        <p:spPr>
          <a:xfrm>
            <a:off x="2288262" y="2699815"/>
            <a:ext cx="2426861" cy="2443530"/>
          </a:xfrm>
          <a:prstGeom prst="chord">
            <a:avLst>
              <a:gd name="adj1" fmla="val 2305743"/>
              <a:gd name="adj2" fmla="val 84926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Chord 44">
            <a:extLst>
              <a:ext uri="{FF2B5EF4-FFF2-40B4-BE49-F238E27FC236}">
                <a16:creationId xmlns:a16="http://schemas.microsoft.com/office/drawing/2014/main" id="{04561826-91C0-4343-85CB-504F37092E90}"/>
              </a:ext>
            </a:extLst>
          </p:cNvPr>
          <p:cNvSpPr/>
          <p:nvPr/>
        </p:nvSpPr>
        <p:spPr>
          <a:xfrm>
            <a:off x="7015699" y="2663687"/>
            <a:ext cx="2426861" cy="2443530"/>
          </a:xfrm>
          <a:prstGeom prst="chord">
            <a:avLst>
              <a:gd name="adj1" fmla="val 2305743"/>
              <a:gd name="adj2" fmla="val 84926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15">
            <a:extLst>
              <a:ext uri="{FF2B5EF4-FFF2-40B4-BE49-F238E27FC236}">
                <a16:creationId xmlns:a16="http://schemas.microsoft.com/office/drawing/2014/main" id="{4B4BAE09-B14D-46B8-98FA-DD461FCA8644}"/>
              </a:ext>
            </a:extLst>
          </p:cNvPr>
          <p:cNvSpPr txBox="1"/>
          <p:nvPr/>
        </p:nvSpPr>
        <p:spPr>
          <a:xfrm>
            <a:off x="2546198" y="3932853"/>
            <a:ext cx="1910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</a:rPr>
              <a:t>5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</a:rPr>
              <a:t>0%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15">
            <a:extLst>
              <a:ext uri="{FF2B5EF4-FFF2-40B4-BE49-F238E27FC236}">
                <a16:creationId xmlns:a16="http://schemas.microsoft.com/office/drawing/2014/main" id="{41DB4BC6-FE45-4464-9EBE-F6EB3C1D14C9}"/>
              </a:ext>
            </a:extLst>
          </p:cNvPr>
          <p:cNvSpPr txBox="1"/>
          <p:nvPr/>
        </p:nvSpPr>
        <p:spPr>
          <a:xfrm>
            <a:off x="7273635" y="3921580"/>
            <a:ext cx="19109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</a:rPr>
              <a:t>5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</a:rPr>
              <a:t>0%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6099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71963" y="1513237"/>
            <a:ext cx="9265111" cy="8903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Środki własne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9802" y="4700707"/>
            <a:ext cx="4025253" cy="12881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dirty="0"/>
              <a:t>środki pozyskane z Europejskiego Funduszu Społecznego stosownie do                                         postanowień Regionalnych Programów Operacyjnych.    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478D6E3B-17C2-4F4B-9088-486CF2432BBC}"/>
              </a:ext>
            </a:extLst>
          </p:cNvPr>
          <p:cNvGrpSpPr/>
          <p:nvPr/>
        </p:nvGrpSpPr>
        <p:grpSpPr>
          <a:xfrm rot="10800000">
            <a:off x="3772526" y="1584799"/>
            <a:ext cx="3863984" cy="2791350"/>
            <a:chOff x="2664999" y="1559667"/>
            <a:chExt cx="6550120" cy="5341696"/>
          </a:xfrm>
          <a:solidFill>
            <a:srgbClr val="F09C06"/>
          </a:solidFill>
        </p:grpSpPr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20D95B5E-3B8B-407D-911B-FA3F70685C4D}"/>
                </a:ext>
              </a:extLst>
            </p:cNvPr>
            <p:cNvGrpSpPr/>
            <p:nvPr/>
          </p:nvGrpSpPr>
          <p:grpSpPr>
            <a:xfrm>
              <a:off x="2664999" y="2929435"/>
              <a:ext cx="3591004" cy="3971928"/>
              <a:chOff x="2664999" y="2456995"/>
              <a:chExt cx="3591004" cy="3971928"/>
            </a:xfrm>
            <a:grpFill/>
          </p:grpSpPr>
          <p:sp>
            <p:nvSpPr>
              <p:cNvPr id="10" name="Block Arc 12">
                <a:extLst>
                  <a:ext uri="{FF2B5EF4-FFF2-40B4-BE49-F238E27FC236}">
                    <a16:creationId xmlns:a16="http://schemas.microsoft.com/office/drawing/2014/main" id="{6899BD19-4725-4484-8063-02A464DC1F9D}"/>
                  </a:ext>
                </a:extLst>
              </p:cNvPr>
              <p:cNvSpPr/>
              <p:nvPr/>
            </p:nvSpPr>
            <p:spPr>
              <a:xfrm rot="900000">
                <a:off x="2664999" y="2837919"/>
                <a:ext cx="3591004" cy="3591004"/>
              </a:xfrm>
              <a:prstGeom prst="blockArc">
                <a:avLst>
                  <a:gd name="adj1" fmla="val 15950197"/>
                  <a:gd name="adj2" fmla="val 20176543"/>
                  <a:gd name="adj3" fmla="val 166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Arrow: Down 44">
                <a:extLst>
                  <a:ext uri="{FF2B5EF4-FFF2-40B4-BE49-F238E27FC236}">
                    <a16:creationId xmlns:a16="http://schemas.microsoft.com/office/drawing/2014/main" id="{63598463-E87A-497B-9385-7094AC088D0E}"/>
                  </a:ext>
                </a:extLst>
              </p:cNvPr>
              <p:cNvSpPr/>
              <p:nvPr/>
            </p:nvSpPr>
            <p:spPr>
              <a:xfrm rot="6300000">
                <a:off x="3669274" y="2442835"/>
                <a:ext cx="1134894" cy="1163213"/>
              </a:xfrm>
              <a:prstGeom prst="downArrow">
                <a:avLst>
                  <a:gd name="adj1" fmla="val 52857"/>
                  <a:gd name="adj2" fmla="val 827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8">
              <a:extLst>
                <a:ext uri="{FF2B5EF4-FFF2-40B4-BE49-F238E27FC236}">
                  <a16:creationId xmlns:a16="http://schemas.microsoft.com/office/drawing/2014/main" id="{6ABB0933-7005-48C4-AB12-5D4AE2078E95}"/>
                </a:ext>
              </a:extLst>
            </p:cNvPr>
            <p:cNvGrpSpPr/>
            <p:nvPr/>
          </p:nvGrpSpPr>
          <p:grpSpPr>
            <a:xfrm flipH="1">
              <a:off x="5639598" y="2914393"/>
              <a:ext cx="3575521" cy="3971928"/>
              <a:chOff x="2664999" y="2456995"/>
              <a:chExt cx="3591004" cy="3971928"/>
            </a:xfrm>
            <a:grpFill/>
          </p:grpSpPr>
          <p:sp>
            <p:nvSpPr>
              <p:cNvPr id="8" name="Block Arc 49">
                <a:extLst>
                  <a:ext uri="{FF2B5EF4-FFF2-40B4-BE49-F238E27FC236}">
                    <a16:creationId xmlns:a16="http://schemas.microsoft.com/office/drawing/2014/main" id="{2DA5E771-008A-449E-BD82-C569D0628E7A}"/>
                  </a:ext>
                </a:extLst>
              </p:cNvPr>
              <p:cNvSpPr/>
              <p:nvPr/>
            </p:nvSpPr>
            <p:spPr>
              <a:xfrm rot="900000">
                <a:off x="2664999" y="2837919"/>
                <a:ext cx="3591004" cy="3591004"/>
              </a:xfrm>
              <a:prstGeom prst="blockArc">
                <a:avLst>
                  <a:gd name="adj1" fmla="val 15950197"/>
                  <a:gd name="adj2" fmla="val 20176543"/>
                  <a:gd name="adj3" fmla="val 166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Arrow: Down 50">
                <a:extLst>
                  <a:ext uri="{FF2B5EF4-FFF2-40B4-BE49-F238E27FC236}">
                    <a16:creationId xmlns:a16="http://schemas.microsoft.com/office/drawing/2014/main" id="{F55921E2-C3C6-460F-8B77-BE57F7665432}"/>
                  </a:ext>
                </a:extLst>
              </p:cNvPr>
              <p:cNvSpPr/>
              <p:nvPr/>
            </p:nvSpPr>
            <p:spPr>
              <a:xfrm rot="6300000">
                <a:off x="3669274" y="2442835"/>
                <a:ext cx="1134894" cy="1163213"/>
              </a:xfrm>
              <a:prstGeom prst="downArrow">
                <a:avLst>
                  <a:gd name="adj1" fmla="val 52857"/>
                  <a:gd name="adj2" fmla="val 827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Arrow: Down 8">
              <a:extLst>
                <a:ext uri="{FF2B5EF4-FFF2-40B4-BE49-F238E27FC236}">
                  <a16:creationId xmlns:a16="http://schemas.microsoft.com/office/drawing/2014/main" id="{179B5D7A-DAE3-40C1-BFEE-623C683B8A1C}"/>
                </a:ext>
              </a:extLst>
            </p:cNvPr>
            <p:cNvSpPr/>
            <p:nvPr/>
          </p:nvSpPr>
          <p:spPr>
            <a:xfrm rot="10800000">
              <a:off x="5376153" y="1559667"/>
              <a:ext cx="1134894" cy="3855395"/>
            </a:xfrm>
            <a:prstGeom prst="downArrow">
              <a:avLst>
                <a:gd name="adj1" fmla="val 52857"/>
                <a:gd name="adj2" fmla="val 827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934DCF-7215-4CE8-A9A5-C24E487A353B}"/>
              </a:ext>
            </a:extLst>
          </p:cNvPr>
          <p:cNvSpPr txBox="1"/>
          <p:nvPr/>
        </p:nvSpPr>
        <p:spPr>
          <a:xfrm>
            <a:off x="1558372" y="3033187"/>
            <a:ext cx="273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środki z budżetu samorządu terytorialnego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9C0775C-DA6A-4FC7-B5C3-B3D823303ECB}"/>
              </a:ext>
            </a:extLst>
          </p:cNvPr>
          <p:cNvSpPr txBox="1"/>
          <p:nvPr/>
        </p:nvSpPr>
        <p:spPr>
          <a:xfrm>
            <a:off x="7381498" y="3002692"/>
            <a:ext cx="264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Środki pochodzące z wpłat beneficjentów</a:t>
            </a:r>
          </a:p>
        </p:txBody>
      </p:sp>
    </p:spTree>
    <p:extLst>
      <p:ext uri="{BB962C8B-B14F-4D97-AF65-F5344CB8AC3E}">
        <p14:creationId xmlns:p14="http://schemas.microsoft.com/office/powerpoint/2010/main" val="389026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4979" y="866467"/>
            <a:ext cx="9235092" cy="133983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 i godziny otwarcia placówki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9389" y="2450514"/>
            <a:ext cx="4937125" cy="382402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6128" y="2280631"/>
            <a:ext cx="4937760" cy="4023360"/>
          </a:xfrm>
        </p:spPr>
        <p:txBody>
          <a:bodyPr/>
          <a:lstStyle/>
          <a:p>
            <a:r>
              <a:rPr lang="pl-PL" dirty="0"/>
              <a:t>Placówka działająca w formie Dziennego Domu „Senior+” powinna zapewnić co najmniej </a:t>
            </a:r>
            <a:r>
              <a:rPr lang="pl-PL" b="1" u="sng" dirty="0"/>
              <a:t>8-godzinną ofertę usług w dniach od poniedziałku do piątku (40 godzin tygodniowo)</a:t>
            </a:r>
            <a:r>
              <a:rPr lang="pl-PL" dirty="0"/>
              <a:t>. </a:t>
            </a:r>
          </a:p>
          <a:p>
            <a:r>
              <a:rPr lang="pl-PL" dirty="0"/>
              <a:t>Klub Senior+ powinien zapewniać tygodniowo </a:t>
            </a:r>
            <a:r>
              <a:rPr lang="pl-PL" b="1" dirty="0"/>
              <a:t>co najmniej 20-godzinną ofertę usług</a:t>
            </a:r>
            <a:r>
              <a:rPr lang="pl-PL" dirty="0"/>
              <a:t>.  </a:t>
            </a:r>
          </a:p>
          <a:p>
            <a:r>
              <a:rPr lang="pl-PL" u="sng" dirty="0"/>
              <a:t>Uwaga</a:t>
            </a:r>
            <a:r>
              <a:rPr lang="pl-PL" dirty="0"/>
              <a:t>: Szczegółowe warunki realizacji, finansowania i rozliczania zadania publicznego reguluje Porozumienie zawarte pomiędzy Wojewodą a Oferentem!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897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1513237"/>
            <a:ext cx="9569911" cy="73501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usług 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103" y="1994264"/>
            <a:ext cx="11207931" cy="4354286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W ofercie realizacji zadania należy wykazać szczegółowo zakres realizowanych usług na rzecz seniorów, jak również wskazać kadrę odpowiedzialną za ich świadczenie.</a:t>
            </a:r>
          </a:p>
          <a:p>
            <a:r>
              <a:rPr lang="pl-PL" dirty="0"/>
              <a:t>Zakres realizowanych usług wskazanych w Programie:</a:t>
            </a:r>
          </a:p>
          <a:p>
            <a:r>
              <a:rPr lang="pl-PL" dirty="0"/>
              <a:t>• </a:t>
            </a:r>
            <a:r>
              <a:rPr lang="pl-PL" b="1" dirty="0"/>
              <a:t>socjalne</a:t>
            </a:r>
            <a:r>
              <a:rPr lang="pl-PL" dirty="0"/>
              <a:t>, w tym posiłek, w szczególności gorący (obowiązkowe w DDS+)</a:t>
            </a:r>
          </a:p>
          <a:p>
            <a:r>
              <a:rPr lang="pl-PL" dirty="0"/>
              <a:t>• </a:t>
            </a:r>
            <a:r>
              <a:rPr lang="pl-PL" b="1" dirty="0"/>
              <a:t>edukacyjne</a:t>
            </a:r>
            <a:r>
              <a:rPr lang="pl-PL" dirty="0"/>
              <a:t> (np. warsztaty, pogadanki, wykłady),</a:t>
            </a:r>
          </a:p>
          <a:p>
            <a:r>
              <a:rPr lang="pl-PL" dirty="0"/>
              <a:t>• </a:t>
            </a:r>
            <a:r>
              <a:rPr lang="pl-PL" b="1" dirty="0"/>
              <a:t>kulturalno-oświatowe</a:t>
            </a:r>
            <a:r>
              <a:rPr lang="pl-PL" dirty="0"/>
              <a:t> (kino, teatr, imprezy kulturalne),</a:t>
            </a:r>
          </a:p>
          <a:p>
            <a:r>
              <a:rPr lang="pl-PL" dirty="0"/>
              <a:t>• </a:t>
            </a:r>
            <a:r>
              <a:rPr lang="pl-PL" b="1" dirty="0"/>
              <a:t>aktywności ruchowej</a:t>
            </a:r>
            <a:r>
              <a:rPr lang="pl-PL" dirty="0"/>
              <a:t>, lub kinezyterapii, sportowo-rekreacyjne,</a:t>
            </a:r>
          </a:p>
          <a:p>
            <a:r>
              <a:rPr lang="pl-PL" dirty="0"/>
              <a:t>• </a:t>
            </a:r>
            <a:r>
              <a:rPr lang="pl-PL" b="1" dirty="0"/>
              <a:t>aktywizujące społecznie </a:t>
            </a:r>
            <a:r>
              <a:rPr lang="pl-PL" dirty="0"/>
              <a:t>(w tym wolontariat międzypokoleniowy),</a:t>
            </a:r>
          </a:p>
          <a:p>
            <a:r>
              <a:rPr lang="pl-PL" dirty="0"/>
              <a:t>• </a:t>
            </a:r>
            <a:r>
              <a:rPr lang="pl-PL" b="1" dirty="0"/>
              <a:t>terapii zajęciowej </a:t>
            </a:r>
            <a:r>
              <a:rPr lang="pl-PL" dirty="0"/>
              <a:t>(formy terapii zależnie od potrzeb).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0DD5F1-53D2-4C01-9803-C4EAB18F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726" y="3161756"/>
            <a:ext cx="2658305" cy="25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963" y="888239"/>
            <a:ext cx="9378323" cy="1200620"/>
          </a:xfrm>
        </p:spPr>
        <p:txBody>
          <a:bodyPr>
            <a:normAutofit/>
          </a:bodyPr>
          <a:lstStyle/>
          <a:p>
            <a:pPr algn="ctr"/>
            <a:br>
              <a:rPr lang="pl-PL" sz="2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rgbClr val="F09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Zapewnienie wyżywienia w placówkach Senior+  </a:t>
            </a:r>
            <a:endParaRPr lang="pl-PL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963" y="1798531"/>
            <a:ext cx="10058400" cy="2858265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Zapewnienie posiłku, w szczególności </a:t>
            </a:r>
            <a:r>
              <a:rPr lang="pl-PL" b="1" dirty="0"/>
              <a:t>gorącego</a:t>
            </a:r>
            <a:r>
              <a:rPr lang="pl-PL" dirty="0"/>
              <a:t> jest bezwzględnym wymogiem w Dziennym Domu Senior+.</a:t>
            </a:r>
            <a:br>
              <a:rPr lang="pl-PL" dirty="0"/>
            </a:br>
            <a:r>
              <a:rPr lang="pl-PL" dirty="0"/>
              <a:t>W Klubie nie jest to warunek konieczny, jednak z pewnością podnosi atrakcyjność placówki </a:t>
            </a:r>
            <a:br>
              <a:rPr lang="pl-PL" dirty="0"/>
            </a:br>
            <a:r>
              <a:rPr lang="pl-PL" dirty="0"/>
              <a:t>i może przyczynić się do zwiększenia frekwencji w placówce. </a:t>
            </a:r>
          </a:p>
          <a:p>
            <a:r>
              <a:rPr lang="pl-PL" dirty="0"/>
              <a:t>Oba typy placówek powinny jednocześnie umożliwiać beneficjentom samodzielne przygotowywanie posiłków.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02" y="4169328"/>
            <a:ext cx="2700032" cy="18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29" y="1134097"/>
            <a:ext cx="9869254" cy="102562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Dowóz beneficjentów – </a:t>
            </a:r>
            <a:r>
              <a:rPr lang="pl-PL" sz="2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OBLIGATORYJNIE</a:t>
            </a:r>
            <a:endParaRPr lang="pl-PL" sz="4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4395" y="2665141"/>
            <a:ext cx="4827269" cy="320384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0" y="2315184"/>
            <a:ext cx="5535312" cy="3760224"/>
          </a:xfrm>
        </p:spPr>
        <p:txBody>
          <a:bodyPr>
            <a:normAutofit fontScale="85000" lnSpcReduction="20000"/>
          </a:bodyPr>
          <a:lstStyle/>
          <a:p>
            <a:pPr algn="ctr"/>
            <a:endParaRPr lang="pl-PL" b="1" dirty="0"/>
          </a:p>
          <a:p>
            <a:r>
              <a:rPr lang="pl-PL" sz="2400" u="sng" dirty="0"/>
              <a:t>Za dowożenie seniorów do i z ośrodka, </a:t>
            </a:r>
            <a:br>
              <a:rPr lang="pl-PL" sz="2400" u="sng" dirty="0"/>
            </a:br>
            <a:r>
              <a:rPr lang="pl-PL" sz="2400" u="sng" dirty="0"/>
              <a:t>w szczególności mających trudności w poruszaniu się, odpowiada jednostka samorządu.</a:t>
            </a:r>
          </a:p>
          <a:p>
            <a:r>
              <a:rPr lang="pl-PL" sz="2400" dirty="0"/>
              <a:t>Usługa ta powinna być dokumentowana, np. poprzez wskazanie zapewnienia dowozu, oświadczenia </a:t>
            </a:r>
            <a:br>
              <a:rPr lang="pl-PL" sz="2400" dirty="0"/>
            </a:br>
            <a:r>
              <a:rPr lang="pl-PL" sz="2400" dirty="0"/>
              <a:t>o rezygnacji z korzystania, określenie potrzeb organizacji dowozu itp.</a:t>
            </a:r>
          </a:p>
          <a:p>
            <a:endParaRPr lang="pl-PL" sz="2400" dirty="0"/>
          </a:p>
          <a:p>
            <a:r>
              <a:rPr lang="pl-PL" sz="2400" dirty="0"/>
              <a:t>Brak informacji o zapewnianiu przez j.s.t. dowozu do i z placówki Senior+ w ofercie skutkować będzie obniżeniem punktacji na etapie oceny na poziomie wojewódzkim. </a:t>
            </a:r>
          </a:p>
        </p:txBody>
      </p:sp>
    </p:spTree>
    <p:extLst>
      <p:ext uri="{BB962C8B-B14F-4D97-AF65-F5344CB8AC3E}">
        <p14:creationId xmlns:p14="http://schemas.microsoft.com/office/powerpoint/2010/main" val="406156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3826" y="1100642"/>
            <a:ext cx="9848014" cy="117229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uczestnictwa w placówkach Senior+</a:t>
            </a:r>
            <a:endParaRPr lang="pl-P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6997" y="2903557"/>
            <a:ext cx="4151736" cy="2755631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217920" y="2676293"/>
            <a:ext cx="4876800" cy="30800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pl-PL" dirty="0"/>
              <a:t>W przypadku </a:t>
            </a:r>
            <a:r>
              <a:rPr lang="pl-PL" u="sng" dirty="0"/>
              <a:t>Dziennych Domów Senior+ przyznanie miejsca w placówce</a:t>
            </a:r>
            <a:r>
              <a:rPr lang="pl-PL" dirty="0"/>
              <a:t> powinno odbywać się </a:t>
            </a:r>
            <a:r>
              <a:rPr lang="pl-PL" u="sng" dirty="0"/>
              <a:t>wyłącznie na podstawie decyzji administracyjnej</a:t>
            </a:r>
            <a:r>
              <a:rPr lang="pl-PL" dirty="0"/>
              <a:t>. Klub Senior+ kwalifikowany jest jako klub samopomocy i przyznanie miejsca może odbywać się z pominięciem wydania decyzji, ale na podstawie rodzinnego wywiadu środowiskowego. Nie jest możliwe przyznawanie uprawnień do placówki na podstawie deklaracji kandydata.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17387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2962</TotalTime>
  <Words>1701</Words>
  <Application>Microsoft Office PowerPoint</Application>
  <PresentationFormat>Panoramiczny</PresentationFormat>
  <Paragraphs>123</Paragraphs>
  <Slides>22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Noto Sans</vt:lpstr>
      <vt:lpstr>Open Sans</vt:lpstr>
      <vt:lpstr>Sitka Display</vt:lpstr>
      <vt:lpstr>Tahoma</vt:lpstr>
      <vt:lpstr>Times New Roman</vt:lpstr>
      <vt:lpstr>Wingdings</vt:lpstr>
      <vt:lpstr>Retrospekcja</vt:lpstr>
      <vt:lpstr>Prezentacja programu PowerPoint</vt:lpstr>
      <vt:lpstr> Zasady udziału w Module II Programu Senior+ </vt:lpstr>
      <vt:lpstr>Finansowanie zadania – MODUŁ II</vt:lpstr>
      <vt:lpstr>Środki własne</vt:lpstr>
      <vt:lpstr>Dni i godziny otwarcia placówki</vt:lpstr>
      <vt:lpstr>Standard usług </vt:lpstr>
      <vt:lpstr> Zapewnienie wyżywienia w placówkach Senior+  </vt:lpstr>
      <vt:lpstr>Dowóz beneficjentów – OBLIGATORYJNIE</vt:lpstr>
      <vt:lpstr>Zasady uczestnictwa w placówkach Senior+</vt:lpstr>
      <vt:lpstr>   Zatrudnianie kadry w placówkach Senior+ </vt:lpstr>
      <vt:lpstr>  Zatrudnianie kadry, a obowiązujące przepisy prawa </vt:lpstr>
      <vt:lpstr>Kwalifikacje kadry Senior+ </vt:lpstr>
      <vt:lpstr>Łączenie kierownictwa w OPS i Senior+ </vt:lpstr>
      <vt:lpstr>Koszty w kalkulacji kosztów  </vt:lpstr>
      <vt:lpstr>Zasady dotyczące składania oferty </vt:lpstr>
      <vt:lpstr>Składanie ofert</vt:lpstr>
      <vt:lpstr>Wymagana dokumentacja – Moduł II    - załączniki do oferty</vt:lpstr>
      <vt:lpstr>Realizacja oferty</vt:lpstr>
      <vt:lpstr>Przydatne strony internetowe </vt:lpstr>
      <vt:lpstr>Rozliczenie projektu </vt:lpstr>
      <vt:lpstr>Kontakt ws. Programu Senior+ - Świętokrzyski Urząd Wojewódzki</vt:lpstr>
      <vt:lpstr>Dziękujemy za uwagę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Sokolowska, Kamila</dc:creator>
  <cp:lastModifiedBy>Sokolowska, Kamila</cp:lastModifiedBy>
  <cp:revision>129</cp:revision>
  <dcterms:created xsi:type="dcterms:W3CDTF">2019-10-09T11:46:29Z</dcterms:created>
  <dcterms:modified xsi:type="dcterms:W3CDTF">2023-12-06T09:12:37Z</dcterms:modified>
</cp:coreProperties>
</file>