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78" r:id="rId2"/>
    <p:sldId id="257" r:id="rId3"/>
    <p:sldId id="273" r:id="rId4"/>
    <p:sldId id="283" r:id="rId5"/>
    <p:sldId id="288" r:id="rId6"/>
    <p:sldId id="286" r:id="rId7"/>
    <p:sldId id="287" r:id="rId8"/>
    <p:sldId id="285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C3DCF-E201-44E2-A2EF-FD519062A961}" type="datetimeFigureOut">
              <a:rPr lang="pl-PL" smtClean="0"/>
              <a:t>28.10.2022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C173-B5E0-491F-AC09-1FBE47E29B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1554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C3DCF-E201-44E2-A2EF-FD519062A961}" type="datetimeFigureOut">
              <a:rPr lang="pl-PL" smtClean="0"/>
              <a:t>28.10.2022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C173-B5E0-491F-AC09-1FBE47E29B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9436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C3DCF-E201-44E2-A2EF-FD519062A961}" type="datetimeFigureOut">
              <a:rPr lang="pl-PL" smtClean="0"/>
              <a:t>28.10.2022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C173-B5E0-491F-AC09-1FBE47E29B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995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C3DCF-E201-44E2-A2EF-FD519062A961}" type="datetimeFigureOut">
              <a:rPr lang="pl-PL" smtClean="0"/>
              <a:t>28.10.2022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C173-B5E0-491F-AC09-1FBE47E29B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0546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C3DCF-E201-44E2-A2EF-FD519062A961}" type="datetimeFigureOut">
              <a:rPr lang="pl-PL" smtClean="0"/>
              <a:t>28.10.2022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C173-B5E0-491F-AC09-1FBE47E29B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49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C3DCF-E201-44E2-A2EF-FD519062A961}" type="datetimeFigureOut">
              <a:rPr lang="pl-PL" smtClean="0"/>
              <a:t>28.10.2022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C173-B5E0-491F-AC09-1FBE47E29B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9726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C3DCF-E201-44E2-A2EF-FD519062A961}" type="datetimeFigureOut">
              <a:rPr lang="pl-PL" smtClean="0"/>
              <a:t>28.10.2022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C173-B5E0-491F-AC09-1FBE47E29B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2943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C3DCF-E201-44E2-A2EF-FD519062A961}" type="datetimeFigureOut">
              <a:rPr lang="pl-PL" smtClean="0"/>
              <a:t>28.10.2022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C173-B5E0-491F-AC09-1FBE47E29B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5159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C3DCF-E201-44E2-A2EF-FD519062A961}" type="datetimeFigureOut">
              <a:rPr lang="pl-PL" smtClean="0"/>
              <a:t>28.10.2022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C173-B5E0-491F-AC09-1FBE47E29B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2290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C3DCF-E201-44E2-A2EF-FD519062A961}" type="datetimeFigureOut">
              <a:rPr lang="pl-PL" smtClean="0"/>
              <a:t>28.10.2022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C173-B5E0-491F-AC09-1FBE47E29B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683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C3DCF-E201-44E2-A2EF-FD519062A961}" type="datetimeFigureOut">
              <a:rPr lang="pl-PL" smtClean="0"/>
              <a:t>28.10.2022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C173-B5E0-491F-AC09-1FBE47E29B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6104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C3DCF-E201-44E2-A2EF-FD519062A961}" type="datetimeFigureOut">
              <a:rPr lang="pl-PL" smtClean="0"/>
              <a:t>28.10.2022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BC173-B5E0-491F-AC09-1FBE47E29B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233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  <p:sp>
        <p:nvSpPr>
          <p:cNvPr id="5" name="Prostokąt z rogami zaokrąglonymi po przekątnej 4"/>
          <p:cNvSpPr/>
          <p:nvPr/>
        </p:nvSpPr>
        <p:spPr>
          <a:xfrm>
            <a:off x="630521" y="4845946"/>
            <a:ext cx="8605828" cy="632297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l-PL" dirty="0"/>
          </a:p>
        </p:txBody>
      </p:sp>
      <p:sp>
        <p:nvSpPr>
          <p:cNvPr id="6" name="Prostokąt z rogami zaokrąglonymi po przekątnej 5"/>
          <p:cNvSpPr/>
          <p:nvPr/>
        </p:nvSpPr>
        <p:spPr>
          <a:xfrm>
            <a:off x="529626" y="4763470"/>
            <a:ext cx="8605828" cy="632297"/>
          </a:xfrm>
          <a:prstGeom prst="round2Diag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630521" y="4647246"/>
            <a:ext cx="109148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>
                <a:solidFill>
                  <a:schemeClr val="accent1">
                    <a:lumMod val="50000"/>
                  </a:schemeClr>
                </a:solidFill>
              </a:rPr>
              <a:t>Dystrybucja węgla przez samorządy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529626" y="5694423"/>
            <a:ext cx="9952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Ustawa o zakupie preferencyjnym paliwa stałego przez gospodarstwa domowe.</a:t>
            </a:r>
          </a:p>
        </p:txBody>
      </p:sp>
    </p:spTree>
    <p:extLst>
      <p:ext uri="{BB962C8B-B14F-4D97-AF65-F5344CB8AC3E}">
        <p14:creationId xmlns:p14="http://schemas.microsoft.com/office/powerpoint/2010/main" val="504834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142211" y="3044822"/>
            <a:ext cx="2948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dirty="0">
                <a:solidFill>
                  <a:srgbClr val="052D6B"/>
                </a:solidFill>
                <a:latin typeface="Source Sans Pro" panose="020B0703030403020204" pitchFamily="34" charset="0"/>
              </a:rPr>
              <a:t>mld zł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3184836" y="3906597"/>
            <a:ext cx="45333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800" dirty="0">
                <a:solidFill>
                  <a:srgbClr val="052D6B"/>
                </a:solidFill>
                <a:latin typeface="Source Sans Pro" panose="020B0703030403020204" pitchFamily="34" charset="0"/>
              </a:rPr>
              <a:t>wzrostu rok do roku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4014705" y="463087"/>
            <a:ext cx="817464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100" spc="400" dirty="0" err="1">
                <a:solidFill>
                  <a:schemeClr val="bg1"/>
                </a:solidFill>
                <a:latin typeface="Source Sans Pro" panose="020B0703030403020204" pitchFamily="34" charset="0"/>
              </a:rPr>
              <a:t>Lorem</a:t>
            </a:r>
            <a:r>
              <a:rPr lang="pl-PL" sz="5100" spc="400" dirty="0">
                <a:solidFill>
                  <a:schemeClr val="bg1"/>
                </a:solidFill>
                <a:latin typeface="Source Sans Pro" panose="020B0703030403020204" pitchFamily="34" charset="0"/>
              </a:rPr>
              <a:t> </a:t>
            </a:r>
            <a:r>
              <a:rPr lang="pl-PL" sz="5100" spc="400" dirty="0" err="1">
                <a:solidFill>
                  <a:schemeClr val="bg1"/>
                </a:solidFill>
                <a:latin typeface="Source Sans Pro" panose="020B0703030403020204" pitchFamily="34" charset="0"/>
              </a:rPr>
              <a:t>Ipsum</a:t>
            </a:r>
            <a:r>
              <a:rPr lang="pl-PL" sz="5100" spc="400" dirty="0">
                <a:solidFill>
                  <a:schemeClr val="bg1"/>
                </a:solidFill>
                <a:latin typeface="Source Sans Pro" panose="020B0703030403020204" pitchFamily="34" charset="0"/>
              </a:rPr>
              <a:t> </a:t>
            </a:r>
            <a:r>
              <a:rPr lang="pl-PL" sz="5100" spc="400" dirty="0" err="1">
                <a:solidFill>
                  <a:schemeClr val="bg1"/>
                </a:solidFill>
                <a:latin typeface="Source Sans Pro" panose="020B0703030403020204" pitchFamily="34" charset="0"/>
              </a:rPr>
              <a:t>xxxxxxxx</a:t>
            </a:r>
            <a:endParaRPr lang="pl-PL" sz="5100" spc="400" dirty="0">
              <a:solidFill>
                <a:schemeClr val="bg1"/>
              </a:solidFill>
              <a:latin typeface="Source Sans Pro" panose="020B0703030403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rostokąt z rogami zaokrąglonymi po przekątnej 9"/>
          <p:cNvSpPr/>
          <p:nvPr/>
        </p:nvSpPr>
        <p:spPr>
          <a:xfrm>
            <a:off x="1659291" y="2717775"/>
            <a:ext cx="3482502" cy="1478604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l-PL" dirty="0"/>
          </a:p>
        </p:txBody>
      </p:sp>
      <p:sp>
        <p:nvSpPr>
          <p:cNvPr id="15" name="Prostokąt z rogami zaokrąglonymi po przekątnej 14"/>
          <p:cNvSpPr/>
          <p:nvPr/>
        </p:nvSpPr>
        <p:spPr>
          <a:xfrm>
            <a:off x="1558396" y="2635299"/>
            <a:ext cx="3482502" cy="1478604"/>
          </a:xfrm>
          <a:prstGeom prst="round2Diag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l-PL" dirty="0"/>
          </a:p>
        </p:txBody>
      </p:sp>
      <p:sp>
        <p:nvSpPr>
          <p:cNvPr id="16" name="Prostokąt z rogami zaokrąglonymi po przekątnej 15"/>
          <p:cNvSpPr/>
          <p:nvPr/>
        </p:nvSpPr>
        <p:spPr>
          <a:xfrm>
            <a:off x="6524758" y="2679588"/>
            <a:ext cx="3482502" cy="1478604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l-PL" dirty="0"/>
          </a:p>
        </p:txBody>
      </p:sp>
      <p:sp>
        <p:nvSpPr>
          <p:cNvPr id="17" name="Prostokąt z rogami zaokrąglonymi po przekątnej 16"/>
          <p:cNvSpPr/>
          <p:nvPr/>
        </p:nvSpPr>
        <p:spPr>
          <a:xfrm>
            <a:off x="6417128" y="2597112"/>
            <a:ext cx="3482502" cy="1478604"/>
          </a:xfrm>
          <a:prstGeom prst="round2Diag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-1054106" y="2774436"/>
            <a:ext cx="8707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b="1" dirty="0">
                <a:solidFill>
                  <a:schemeClr val="accent1">
                    <a:lumMod val="50000"/>
                  </a:schemeClr>
                </a:solidFill>
              </a:rPr>
              <a:t>1 500 zł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3722380" y="2706268"/>
            <a:ext cx="8707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b="1" dirty="0">
                <a:solidFill>
                  <a:schemeClr val="accent1">
                    <a:lumMod val="50000"/>
                  </a:schemeClr>
                </a:solidFill>
              </a:rPr>
              <a:t>2 000 zł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1558396" y="4503190"/>
            <a:ext cx="3459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chemeClr val="bg1"/>
                </a:solidFill>
              </a:rPr>
              <a:t>Maksymalna cena nabycia węgla przez gminę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6212339" y="4528746"/>
            <a:ext cx="3892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chemeClr val="bg1"/>
                </a:solidFill>
              </a:rPr>
              <a:t>Maksymalna cena sprzedaży dla mieszkańców przez gminę</a:t>
            </a:r>
          </a:p>
        </p:txBody>
      </p:sp>
    </p:spTree>
    <p:extLst>
      <p:ext uri="{BB962C8B-B14F-4D97-AF65-F5344CB8AC3E}">
        <p14:creationId xmlns:p14="http://schemas.microsoft.com/office/powerpoint/2010/main" val="2268409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624916" y="2448861"/>
            <a:ext cx="10942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solidFill>
                  <a:schemeClr val="bg1"/>
                </a:solidFill>
              </a:rPr>
              <a:t>Będzie sprzedawany m.in. przez:</a:t>
            </a:r>
          </a:p>
          <a:p>
            <a:pPr algn="ctr"/>
            <a:endParaRPr lang="pl-PL" sz="4800" b="1" dirty="0">
              <a:solidFill>
                <a:schemeClr val="bg1"/>
              </a:solidFill>
            </a:endParaRPr>
          </a:p>
        </p:txBody>
      </p:sp>
      <p:sp>
        <p:nvSpPr>
          <p:cNvPr id="6" name="Prostokąt z rogami zaokrąglonymi po przekątnej 5"/>
          <p:cNvSpPr/>
          <p:nvPr/>
        </p:nvSpPr>
        <p:spPr>
          <a:xfrm>
            <a:off x="3805754" y="1441861"/>
            <a:ext cx="4916556" cy="632297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l-PL" dirty="0"/>
          </a:p>
        </p:txBody>
      </p:sp>
      <p:sp>
        <p:nvSpPr>
          <p:cNvPr id="7" name="Prostokąt z rogami zaokrąglonymi po przekątnej 6"/>
          <p:cNvSpPr/>
          <p:nvPr/>
        </p:nvSpPr>
        <p:spPr>
          <a:xfrm>
            <a:off x="3670853" y="1311463"/>
            <a:ext cx="4916556" cy="632297"/>
          </a:xfrm>
          <a:prstGeom prst="round2Diag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113040" y="1238777"/>
            <a:ext cx="8707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>
                <a:solidFill>
                  <a:schemeClr val="accent1">
                    <a:lumMod val="50000"/>
                  </a:schemeClr>
                </a:solidFill>
              </a:rPr>
              <a:t>Węgiel dla gmin</a:t>
            </a:r>
          </a:p>
        </p:txBody>
      </p:sp>
      <p:sp>
        <p:nvSpPr>
          <p:cNvPr id="10" name="Prostokąt 9"/>
          <p:cNvSpPr/>
          <p:nvPr/>
        </p:nvSpPr>
        <p:spPr>
          <a:xfrm>
            <a:off x="462894" y="3608994"/>
            <a:ext cx="1126621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sz="5400" dirty="0">
                <a:solidFill>
                  <a:schemeClr val="bg1"/>
                </a:solidFill>
              </a:rPr>
              <a:t>Polską Grupę Górniczą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sz="5400" dirty="0">
                <a:solidFill>
                  <a:schemeClr val="bg1"/>
                </a:solidFill>
              </a:rPr>
              <a:t>PGE Paliwa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sz="5400" dirty="0">
                <a:solidFill>
                  <a:schemeClr val="bg1"/>
                </a:solidFill>
              </a:rPr>
              <a:t>Węglokoks</a:t>
            </a:r>
          </a:p>
        </p:txBody>
      </p:sp>
    </p:spTree>
    <p:extLst>
      <p:ext uri="{BB962C8B-B14F-4D97-AF65-F5344CB8AC3E}">
        <p14:creationId xmlns:p14="http://schemas.microsoft.com/office/powerpoint/2010/main" val="3521825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452"/>
            <a:ext cx="12192000" cy="6858000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286578" y="2196653"/>
            <a:ext cx="1138196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2000" dirty="0">
              <a:solidFill>
                <a:schemeClr val="bg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bg1"/>
                </a:solidFill>
              </a:rPr>
              <a:t>Gmina ma 3 dni robocze na informację o zamiarze zakupu węgla (ogłoszenie w BIP)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bg1"/>
                </a:solidFill>
              </a:rPr>
              <a:t>Spółki skontaktują się z Gminami, by ustalić szczegóły zamówienia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bg1"/>
                </a:solidFill>
              </a:rPr>
              <a:t>Umowy będą zawierane między Gminą a spółkami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bg1"/>
                </a:solidFill>
              </a:rPr>
              <a:t>Po zawarciu umowy zostanie ustalony czas i miejsce odbioru węgla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bg1"/>
                </a:solidFill>
              </a:rPr>
              <a:t>Płatność do 60 dni od dnia wydania węgla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bg1"/>
                </a:solidFill>
              </a:rPr>
              <a:t>Wybór sposobu dystrybucji do gospodarstw domowych leży po stronie Gminy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l-PL" sz="2000" dirty="0">
              <a:solidFill>
                <a:schemeClr val="bg1"/>
              </a:solidFill>
            </a:endParaRPr>
          </a:p>
          <a:p>
            <a:pPr lvl="0"/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10" name="Prostokąt z rogami zaokrąglonymi po przekątnej 9"/>
          <p:cNvSpPr/>
          <p:nvPr/>
        </p:nvSpPr>
        <p:spPr>
          <a:xfrm>
            <a:off x="748747" y="1585162"/>
            <a:ext cx="10479057" cy="632297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l-PL" dirty="0"/>
          </a:p>
        </p:txBody>
      </p:sp>
      <p:sp>
        <p:nvSpPr>
          <p:cNvPr id="11" name="Prostokąt z rogami zaokrąglonymi po przekątnej 10"/>
          <p:cNvSpPr/>
          <p:nvPr/>
        </p:nvSpPr>
        <p:spPr>
          <a:xfrm>
            <a:off x="632891" y="1500442"/>
            <a:ext cx="10479057" cy="632297"/>
          </a:xfrm>
          <a:prstGeom prst="round2Diag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748747" y="1561486"/>
            <a:ext cx="111151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accent1">
                    <a:lumMod val="50000"/>
                  </a:schemeClr>
                </a:solidFill>
              </a:rPr>
              <a:t>Jak będzie przebiegać proces dostaw węgla do samorządów</a:t>
            </a:r>
          </a:p>
          <a:p>
            <a:endParaRPr lang="pl-PL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727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452"/>
            <a:ext cx="12192000" cy="6858000"/>
          </a:xfrm>
          <a:prstGeom prst="rect">
            <a:avLst/>
          </a:prstGeom>
        </p:spPr>
      </p:pic>
      <p:sp>
        <p:nvSpPr>
          <p:cNvPr id="6" name="Prostokąt z rogami zaokrąglonymi po przekątnej 5"/>
          <p:cNvSpPr/>
          <p:nvPr/>
        </p:nvSpPr>
        <p:spPr>
          <a:xfrm>
            <a:off x="492038" y="1815297"/>
            <a:ext cx="11282418" cy="632297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l-PL" dirty="0"/>
          </a:p>
        </p:txBody>
      </p:sp>
      <p:sp>
        <p:nvSpPr>
          <p:cNvPr id="7" name="Prostokąt z rogami zaokrąglonymi po przekątnej 6"/>
          <p:cNvSpPr/>
          <p:nvPr/>
        </p:nvSpPr>
        <p:spPr>
          <a:xfrm>
            <a:off x="376182" y="1730577"/>
            <a:ext cx="11282418" cy="632297"/>
          </a:xfrm>
          <a:prstGeom prst="round2Diag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258417" y="1657036"/>
            <a:ext cx="11675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chemeClr val="accent1">
                    <a:lumMod val="50000"/>
                  </a:schemeClr>
                </a:solidFill>
              </a:rPr>
              <a:t>Uprawnieni do zakupu węgla po preferencyjnej cenie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226943" y="3047857"/>
            <a:ext cx="117381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bg1"/>
                </a:solidFill>
              </a:rPr>
              <a:t>Osoba fizyczna, która spełnia warunki uprawniające do dodatku węglowego może kupić węgiel w partiach:</a:t>
            </a:r>
            <a:br>
              <a:rPr lang="pl-PL" sz="2800" dirty="0">
                <a:solidFill>
                  <a:schemeClr val="bg1"/>
                </a:solidFill>
              </a:rPr>
            </a:br>
            <a:r>
              <a:rPr lang="pl-PL" sz="2800" dirty="0">
                <a:solidFill>
                  <a:schemeClr val="bg1"/>
                </a:solidFill>
              </a:rPr>
              <a:t>- do końca 2022 r.</a:t>
            </a:r>
            <a:br>
              <a:rPr lang="pl-PL" sz="2800" dirty="0">
                <a:solidFill>
                  <a:schemeClr val="bg1"/>
                </a:solidFill>
              </a:rPr>
            </a:br>
            <a:r>
              <a:rPr lang="pl-PL" sz="2800" dirty="0">
                <a:solidFill>
                  <a:schemeClr val="bg1"/>
                </a:solidFill>
              </a:rPr>
              <a:t>- od 1 stycznia do 30 kwietnia 2023 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>
                <a:solidFill>
                  <a:schemeClr val="bg1"/>
                </a:solidFill>
              </a:rPr>
              <a:t> Przewidujemy </a:t>
            </a:r>
            <a:r>
              <a:rPr lang="pl-PL" sz="2800" dirty="0">
                <a:solidFill>
                  <a:schemeClr val="bg1"/>
                </a:solidFill>
              </a:rPr>
              <a:t>dwie partie po 1,5 tony</a:t>
            </a:r>
          </a:p>
        </p:txBody>
      </p:sp>
    </p:spTree>
    <p:extLst>
      <p:ext uri="{BB962C8B-B14F-4D97-AF65-F5344CB8AC3E}">
        <p14:creationId xmlns:p14="http://schemas.microsoft.com/office/powerpoint/2010/main" val="1259208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452"/>
            <a:ext cx="12192000" cy="6858000"/>
          </a:xfrm>
          <a:prstGeom prst="rect">
            <a:avLst/>
          </a:prstGeom>
        </p:spPr>
      </p:pic>
      <p:sp>
        <p:nvSpPr>
          <p:cNvPr id="5" name="Prostokąt z rogami zaokrąglonymi po przekątnej 4"/>
          <p:cNvSpPr/>
          <p:nvPr/>
        </p:nvSpPr>
        <p:spPr>
          <a:xfrm>
            <a:off x="3929269" y="1131643"/>
            <a:ext cx="6995159" cy="632297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l-PL" dirty="0"/>
          </a:p>
        </p:txBody>
      </p:sp>
      <p:sp>
        <p:nvSpPr>
          <p:cNvPr id="6" name="Prostokąt z rogami zaokrąglonymi po przekątnej 5"/>
          <p:cNvSpPr/>
          <p:nvPr/>
        </p:nvSpPr>
        <p:spPr>
          <a:xfrm>
            <a:off x="3813413" y="1046923"/>
            <a:ext cx="6995159" cy="632297"/>
          </a:xfrm>
          <a:prstGeom prst="round2Diag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962779" y="953686"/>
            <a:ext cx="8707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chemeClr val="accent1">
                    <a:lumMod val="50000"/>
                  </a:schemeClr>
                </a:solidFill>
              </a:rPr>
              <a:t>Dystrybucja na terenie gminy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457200" y="2882348"/>
            <a:ext cx="113902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bg1"/>
                </a:solidFill>
              </a:rPr>
              <a:t>samodzielnie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bg1"/>
                </a:solidFill>
              </a:rPr>
              <a:t>w ramach umowy z inną gminą 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bg1"/>
                </a:solidFill>
              </a:rPr>
              <a:t>za pośrednictwem jednostki organizacyjnej gminy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bg1"/>
                </a:solidFill>
              </a:rPr>
              <a:t>za pośrednictwem spółek komunalnych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bg1"/>
                </a:solidFill>
              </a:rPr>
              <a:t>w ramach umowy z innym podmiotem (np. prywatnym składem lub kilkoma takimi podmiotami)</a:t>
            </a:r>
            <a:endParaRPr lang="pl-PL" sz="2800" dirty="0">
              <a:solidFill>
                <a:schemeClr val="bg1"/>
              </a:solidFill>
              <a:effectLst/>
            </a:endParaRPr>
          </a:p>
        </p:txBody>
      </p:sp>
      <p:sp>
        <p:nvSpPr>
          <p:cNvPr id="9" name="Prostokąt z rogami zaokrąglonymi po przekątnej 8"/>
          <p:cNvSpPr/>
          <p:nvPr/>
        </p:nvSpPr>
        <p:spPr>
          <a:xfrm>
            <a:off x="1620077" y="1904556"/>
            <a:ext cx="7235687" cy="412640"/>
          </a:xfrm>
          <a:prstGeom prst="round2Diag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893092" y="1849266"/>
            <a:ext cx="709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chemeClr val="accent1">
                    <a:lumMod val="50000"/>
                  </a:schemeClr>
                </a:solidFill>
              </a:rPr>
              <a:t>Gmina będzie mogła prowadzić dystrybucję:</a:t>
            </a:r>
          </a:p>
        </p:txBody>
      </p:sp>
    </p:spTree>
    <p:extLst>
      <p:ext uri="{BB962C8B-B14F-4D97-AF65-F5344CB8AC3E}">
        <p14:creationId xmlns:p14="http://schemas.microsoft.com/office/powerpoint/2010/main" val="2450716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452"/>
            <a:ext cx="12192000" cy="6858000"/>
          </a:xfrm>
          <a:prstGeom prst="rect">
            <a:avLst/>
          </a:prstGeom>
        </p:spPr>
      </p:pic>
      <p:sp>
        <p:nvSpPr>
          <p:cNvPr id="5" name="Prostokąt z rogami zaokrąglonymi po przekątnej 4"/>
          <p:cNvSpPr/>
          <p:nvPr/>
        </p:nvSpPr>
        <p:spPr>
          <a:xfrm>
            <a:off x="2442314" y="1910345"/>
            <a:ext cx="7212396" cy="966111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l-PL" dirty="0"/>
          </a:p>
        </p:txBody>
      </p:sp>
      <p:sp>
        <p:nvSpPr>
          <p:cNvPr id="6" name="Prostokąt z rogami zaokrąglonymi po przekątnej 5"/>
          <p:cNvSpPr/>
          <p:nvPr/>
        </p:nvSpPr>
        <p:spPr>
          <a:xfrm>
            <a:off x="2326458" y="1825625"/>
            <a:ext cx="7212396" cy="966111"/>
          </a:xfrm>
          <a:prstGeom prst="round2Diag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646295" y="1891153"/>
            <a:ext cx="8707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>
                <a:solidFill>
                  <a:schemeClr val="accent1">
                    <a:lumMod val="50000"/>
                  </a:schemeClr>
                </a:solidFill>
              </a:rPr>
              <a:t>Węgiel jest dobrej jakości</a:t>
            </a:r>
          </a:p>
        </p:txBody>
      </p:sp>
      <p:sp>
        <p:nvSpPr>
          <p:cNvPr id="9" name="Prostokąt 8"/>
          <p:cNvSpPr/>
          <p:nvPr/>
        </p:nvSpPr>
        <p:spPr>
          <a:xfrm>
            <a:off x="701160" y="3364602"/>
            <a:ext cx="112510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4000" dirty="0">
                <a:solidFill>
                  <a:schemeClr val="bg1"/>
                </a:solidFill>
              </a:rPr>
              <a:t>Jakość węgla gwarantuje certyfikat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4000" dirty="0">
                <a:solidFill>
                  <a:schemeClr val="bg1"/>
                </a:solidFill>
              </a:rPr>
              <a:t>Węgiel pochodzi od sprawdzonych dostawców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4000" dirty="0">
                <a:solidFill>
                  <a:schemeClr val="bg1"/>
                </a:solidFill>
              </a:rPr>
              <a:t>Certyfikaty zostaną przekazane Gminom</a:t>
            </a:r>
          </a:p>
        </p:txBody>
      </p:sp>
    </p:spTree>
    <p:extLst>
      <p:ext uri="{BB962C8B-B14F-4D97-AF65-F5344CB8AC3E}">
        <p14:creationId xmlns:p14="http://schemas.microsoft.com/office/powerpoint/2010/main" val="1276341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838200" y="2747751"/>
            <a:ext cx="109893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bg1"/>
                </a:solidFill>
              </a:rPr>
              <a:t> </a:t>
            </a:r>
            <a:endParaRPr lang="pl-PL" sz="3600" dirty="0">
              <a:solidFill>
                <a:schemeClr val="bg1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pl-PL" sz="3600" dirty="0">
                <a:solidFill>
                  <a:schemeClr val="bg1"/>
                </a:solidFill>
              </a:rPr>
              <a:t>utwardzony plac,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pl-PL" sz="3600" dirty="0">
                <a:solidFill>
                  <a:schemeClr val="bg1"/>
                </a:solidFill>
              </a:rPr>
              <a:t>teren ogrodzony, monitorowany oraz ochrona fizyczna,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pl-PL" sz="3600" dirty="0">
                <a:solidFill>
                  <a:schemeClr val="bg1"/>
                </a:solidFill>
              </a:rPr>
              <a:t>dostęp do zalegalizowanej wagi samochodowej,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pl-PL" sz="3600" dirty="0">
                <a:solidFill>
                  <a:schemeClr val="bg1"/>
                </a:solidFill>
              </a:rPr>
              <a:t>dostęp do ładowarki do załadunku węgla.</a:t>
            </a:r>
          </a:p>
        </p:txBody>
      </p:sp>
      <p:sp>
        <p:nvSpPr>
          <p:cNvPr id="10" name="Prostokąt z rogami zaokrąglonymi po przekątnej 9"/>
          <p:cNvSpPr/>
          <p:nvPr/>
        </p:nvSpPr>
        <p:spPr>
          <a:xfrm>
            <a:off x="2408633" y="2127025"/>
            <a:ext cx="7372975" cy="632297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l-PL" dirty="0"/>
          </a:p>
        </p:txBody>
      </p:sp>
      <p:sp>
        <p:nvSpPr>
          <p:cNvPr id="11" name="Prostokąt z rogami zaokrąglonymi po przekątnej 10"/>
          <p:cNvSpPr/>
          <p:nvPr/>
        </p:nvSpPr>
        <p:spPr>
          <a:xfrm>
            <a:off x="2307738" y="2044549"/>
            <a:ext cx="7372975" cy="632297"/>
          </a:xfrm>
          <a:prstGeom prst="round2Diag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2307738" y="2101420"/>
            <a:ext cx="72955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l-PL" sz="3600" b="1" dirty="0">
                <a:solidFill>
                  <a:schemeClr val="accent1">
                    <a:lumMod val="50000"/>
                  </a:schemeClr>
                </a:solidFill>
              </a:rPr>
              <a:t>Zalecane warunki składowania węgla</a:t>
            </a:r>
          </a:p>
        </p:txBody>
      </p:sp>
    </p:spTree>
    <p:extLst>
      <p:ext uri="{BB962C8B-B14F-4D97-AF65-F5344CB8AC3E}">
        <p14:creationId xmlns:p14="http://schemas.microsoft.com/office/powerpoint/2010/main" val="316441334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</Words>
  <Application>Microsoft Office PowerPoint</Application>
  <PresentationFormat>Panoramiczny</PresentationFormat>
  <Paragraphs>42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Source Sans Pro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2022-10-25T20:03:53Z</dcterms:created>
  <dcterms:modified xsi:type="dcterms:W3CDTF">2022-10-28T07:19:12Z</dcterms:modified>
</cp:coreProperties>
</file>