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  <p:sldMasterId id="2147483722" r:id="rId2"/>
    <p:sldMasterId id="2147483734" r:id="rId3"/>
    <p:sldMasterId id="2147483746" r:id="rId4"/>
    <p:sldMasterId id="2147483758" r:id="rId5"/>
    <p:sldMasterId id="2147483770" r:id="rId6"/>
    <p:sldMasterId id="2147483782" r:id="rId7"/>
    <p:sldMasterId id="2147483794" r:id="rId8"/>
    <p:sldMasterId id="2147483806" r:id="rId9"/>
    <p:sldMasterId id="2147483818" r:id="rId10"/>
    <p:sldMasterId id="2147483830" r:id="rId11"/>
    <p:sldMasterId id="2147483842" r:id="rId12"/>
    <p:sldMasterId id="2147483854" r:id="rId13"/>
    <p:sldMasterId id="2147483866" r:id="rId14"/>
    <p:sldMasterId id="2147483878" r:id="rId15"/>
    <p:sldMasterId id="2147483890" r:id="rId16"/>
    <p:sldMasterId id="2147483902" r:id="rId17"/>
    <p:sldMasterId id="2147483914" r:id="rId18"/>
    <p:sldMasterId id="2147483926" r:id="rId19"/>
    <p:sldMasterId id="2147483938" r:id="rId20"/>
    <p:sldMasterId id="2147483950" r:id="rId21"/>
    <p:sldMasterId id="2147483962" r:id="rId22"/>
    <p:sldMasterId id="2147483974" r:id="rId23"/>
    <p:sldMasterId id="2147483986" r:id="rId24"/>
  </p:sldMasterIdLst>
  <p:notesMasterIdLst>
    <p:notesMasterId r:id="rId65"/>
  </p:notesMasterIdLst>
  <p:sldIdLst>
    <p:sldId id="256" r:id="rId25"/>
    <p:sldId id="320" r:id="rId26"/>
    <p:sldId id="293" r:id="rId27"/>
    <p:sldId id="316" r:id="rId28"/>
    <p:sldId id="294" r:id="rId29"/>
    <p:sldId id="317" r:id="rId30"/>
    <p:sldId id="301" r:id="rId31"/>
    <p:sldId id="303" r:id="rId32"/>
    <p:sldId id="328" r:id="rId33"/>
    <p:sldId id="315" r:id="rId34"/>
    <p:sldId id="318" r:id="rId35"/>
    <p:sldId id="319" r:id="rId36"/>
    <p:sldId id="327" r:id="rId37"/>
    <p:sldId id="313" r:id="rId38"/>
    <p:sldId id="268" r:id="rId39"/>
    <p:sldId id="329" r:id="rId40"/>
    <p:sldId id="330" r:id="rId41"/>
    <p:sldId id="314" r:id="rId42"/>
    <p:sldId id="267" r:id="rId43"/>
    <p:sldId id="311" r:id="rId44"/>
    <p:sldId id="322" r:id="rId45"/>
    <p:sldId id="323" r:id="rId46"/>
    <p:sldId id="324" r:id="rId47"/>
    <p:sldId id="325" r:id="rId48"/>
    <p:sldId id="326" r:id="rId49"/>
    <p:sldId id="270" r:id="rId50"/>
    <p:sldId id="341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2" r:id="rId62"/>
    <p:sldId id="343" r:id="rId63"/>
    <p:sldId id="344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C06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 snapToGrid="0" showGuides="1">
      <p:cViewPr varScale="1">
        <p:scale>
          <a:sx n="112" d="100"/>
          <a:sy n="112" d="100"/>
        </p:scale>
        <p:origin x="114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5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61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F734D81-32E9-4126-956C-15CA7607E5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38D39C-DCC2-4987-8B2A-373C07742D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66A35-422C-4C4F-9D86-2F5D1F8340F5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66DDC3C-5C38-47D6-89F2-A044F81366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ECFC90F2-8A6E-4758-B1E7-24B482970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FF1356-6790-4319-B9E3-79981A5D18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075300-8EF0-4557-BFF5-FBDD54AC2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7E45B-0B74-4FB4-ABBA-3BD76399729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2A9E-369B-457B-90BC-D9DED0E7FB9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669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2A9E-369B-457B-90BC-D9DED0E7FB9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43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2A9E-369B-457B-90BC-D9DED0E7FB9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44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2A9E-369B-457B-90BC-D9DED0E7FB9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61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2A9E-369B-457B-90BC-D9DED0E7FB9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04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7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467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072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7568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4659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4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5371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3824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9750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072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2532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2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256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933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101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2134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921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9862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7366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7782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96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9350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529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5612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9793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942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8771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308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950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2816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0574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226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46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5623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347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089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2139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904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6686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266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7263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00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3540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0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5656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4846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50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146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265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1733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4520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778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739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36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6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6665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520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14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4347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039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4913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339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9781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0565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529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505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4004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9680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9122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4438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565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460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995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3899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3718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573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5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5081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3286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9664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5421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6889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572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7478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83047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373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14786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32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211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237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98391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566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7780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4479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5071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4140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3942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466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365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08972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255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98536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7649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868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0149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8992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4929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4226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0630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7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124580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01" y="338459"/>
            <a:ext cx="3276329" cy="1124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894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5393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87686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1021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96816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60982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8972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40634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5877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02982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4159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62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4603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9303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2197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300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64925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8664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08753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20508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31511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592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53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925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23328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75221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74697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4712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7127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01369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58036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31173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3827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913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7776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545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77746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54537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35511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3660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3227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160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86371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07176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1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40625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5178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287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09314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24812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92067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73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3068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3051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43662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076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1555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91326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26468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55737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28745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80439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75320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95943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95295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8909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627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8351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1596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7690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14530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12168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584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03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110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53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433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967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85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93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742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652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12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51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924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23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95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70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451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585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718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789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392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1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689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066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780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1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56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715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105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655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43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560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86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387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7919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381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94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041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401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894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14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699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80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75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97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597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858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6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657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4583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842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524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7231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44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460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590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3796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190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68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11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21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03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69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9469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7763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2359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688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588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253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1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85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6912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714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7689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8713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707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815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3132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01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4028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2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59"/>
            <a:ext cx="3522339" cy="1259743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59"/>
            <a:ext cx="3276329" cy="1259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81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96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35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2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21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50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47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33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28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1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2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80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76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19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58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6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7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7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46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50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84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76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6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7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rodzina/program-wieloletni-senior-na-lata-2021-2025" TargetMode="External"/><Relationship Id="rId2" Type="http://schemas.openxmlformats.org/officeDocument/2006/relationships/hyperlink" Target="http://www.senior.gov.pl/" TargetMode="External"/><Relationship Id="rId1" Type="http://schemas.openxmlformats.org/officeDocument/2006/relationships/slideLayout" Target="../slideLayouts/slideLayout233.xml"/><Relationship Id="rId4" Type="http://schemas.openxmlformats.org/officeDocument/2006/relationships/hyperlink" Target="https://www.kielce.uw.gov.pl/pl/urzad/polityka-spoleczna/program-rzadowy-senior/edycja-2022/20584,Edycja-2022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13"/>
          <p:cNvSpPr>
            <a:spLocks noGrp="1"/>
          </p:cNvSpPr>
          <p:nvPr>
            <p:ph idx="1"/>
          </p:nvPr>
        </p:nvSpPr>
        <p:spPr>
          <a:xfrm>
            <a:off x="1097280" y="2051824"/>
            <a:ext cx="10058400" cy="3817269"/>
          </a:xfrm>
        </p:spPr>
        <p:txBody>
          <a:bodyPr>
            <a:normAutofit lnSpcReduction="10000"/>
          </a:bodyPr>
          <a:lstStyle/>
          <a:p>
            <a:pPr algn="ctr"/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44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Zasady aplikowania i realizacji</a:t>
            </a:r>
            <a:br>
              <a:rPr lang="pl-PL" sz="44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Programu Senior+.</a:t>
            </a:r>
          </a:p>
          <a:p>
            <a:pPr algn="ctr"/>
            <a:r>
              <a:rPr lang="pl-PL" sz="44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MODUŁ II</a:t>
            </a:r>
          </a:p>
          <a:p>
            <a:pPr algn="ctr"/>
            <a:endParaRPr lang="pl-PL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Kielce, 16 grudnia 2021 r. </a:t>
            </a:r>
          </a:p>
        </p:txBody>
      </p:sp>
    </p:spTree>
    <p:extLst>
      <p:ext uri="{BB962C8B-B14F-4D97-AF65-F5344CB8AC3E}">
        <p14:creationId xmlns:p14="http://schemas.microsoft.com/office/powerpoint/2010/main" val="240641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8951603" cy="65519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Składanie ofert – Terminy</a:t>
            </a:r>
          </a:p>
        </p:txBody>
      </p:sp>
      <p:pic>
        <p:nvPicPr>
          <p:cNvPr id="6" name="Picture 2" descr="Biblioteka Publiczna Miasta i Gminy w Cybince » Kartka z kalendarza">
            <a:extLst>
              <a:ext uri="{FF2B5EF4-FFF2-40B4-BE49-F238E27FC236}">
                <a16:creationId xmlns:a16="http://schemas.microsoft.com/office/drawing/2014/main" id="{35A38ABD-EAE9-426C-9B64-D9492423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942"/>
            <a:ext cx="3144911" cy="25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725B4DC-7C34-4A5C-886F-ADED5265C08E}"/>
              </a:ext>
            </a:extLst>
          </p:cNvPr>
          <p:cNvSpPr txBox="1"/>
          <p:nvPr/>
        </p:nvSpPr>
        <p:spPr>
          <a:xfrm>
            <a:off x="1117338" y="3570587"/>
            <a:ext cx="1015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24</a:t>
            </a:r>
          </a:p>
          <a:p>
            <a:pPr algn="ctr"/>
            <a:r>
              <a:rPr lang="pl-PL" b="1" dirty="0"/>
              <a:t>marca</a:t>
            </a:r>
          </a:p>
        </p:txBody>
      </p:sp>
      <p:sp>
        <p:nvSpPr>
          <p:cNvPr id="9" name="Symbol zastępczy zawartości 5">
            <a:extLst>
              <a:ext uri="{FF2B5EF4-FFF2-40B4-BE49-F238E27FC236}">
                <a16:creationId xmlns:a16="http://schemas.microsoft.com/office/drawing/2014/main" id="{5DC0F158-1F1A-40D5-B355-2D96E965F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519" y="2538667"/>
            <a:ext cx="6812760" cy="3210693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>
                <a:latin typeface="Sitka Display" panose="02000505000000020004" pitchFamily="2" charset="0"/>
              </a:rPr>
              <a:t>Termin składania ofert do ŚUW upływa z dniem </a:t>
            </a:r>
            <a:r>
              <a:rPr lang="pl-PL" b="1" dirty="0">
                <a:solidFill>
                  <a:srgbClr val="FF0000"/>
                </a:solidFill>
                <a:latin typeface="Sitka Display" panose="02000505000000020004" pitchFamily="2" charset="0"/>
              </a:rPr>
              <a:t>11</a:t>
            </a:r>
            <a:r>
              <a:rPr lang="pl-PL" sz="2000" b="1" dirty="0">
                <a:solidFill>
                  <a:srgbClr val="FF0000"/>
                </a:solidFill>
                <a:latin typeface="Sitka Display" panose="02000505000000020004" pitchFamily="2" charset="0"/>
              </a:rPr>
              <a:t> stycznia 2022 roku:</a:t>
            </a:r>
          </a:p>
          <a:p>
            <a:pPr algn="just"/>
            <a:endParaRPr lang="pl-PL" sz="2000" b="1" dirty="0">
              <a:solidFill>
                <a:srgbClr val="FF0000"/>
              </a:solidFill>
              <a:latin typeface="Sitka Display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FF0000"/>
                </a:solidFill>
                <a:latin typeface="Sitka Display" panose="02000505000000020004" pitchFamily="2" charset="0"/>
              </a:rPr>
              <a:t>W GO oferta musi wpłynąć nie później niż do godz. 16</a:t>
            </a:r>
            <a:r>
              <a:rPr lang="pl-PL" sz="2000" b="1" u="sng" baseline="30000" dirty="0">
                <a:solidFill>
                  <a:srgbClr val="FF0000"/>
                </a:solidFill>
                <a:latin typeface="Sitka Display" panose="02000505000000020004" pitchFamily="2" charset="0"/>
              </a:rPr>
              <a:t>00</a:t>
            </a:r>
            <a:r>
              <a:rPr lang="pl-PL" sz="2000" b="1" dirty="0">
                <a:solidFill>
                  <a:srgbClr val="FF0000"/>
                </a:solidFill>
                <a:latin typeface="Sitka Display" panose="02000505000000020004" pitchFamily="2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2000" b="1" dirty="0">
              <a:solidFill>
                <a:srgbClr val="FF0000"/>
              </a:solidFill>
              <a:latin typeface="Sitka Display" panose="02000505000000020004" pitchFamily="2" charset="0"/>
            </a:endParaRPr>
          </a:p>
          <a:p>
            <a:pPr marL="0" indent="0" algn="just">
              <a:buNone/>
            </a:pPr>
            <a:endParaRPr lang="pl-PL" sz="2000" b="1" dirty="0">
              <a:solidFill>
                <a:srgbClr val="FF0000"/>
              </a:solidFill>
              <a:latin typeface="Sitka Display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FF0000"/>
                </a:solidFill>
                <a:latin typeface="Sitka Display" panose="02000505000000020004" pitchFamily="2" charset="0"/>
              </a:rPr>
              <a:t>Termin przekazywania ofert za pośrednictwem EPUAP upływa o godz. 24</a:t>
            </a:r>
            <a:r>
              <a:rPr lang="pl-PL" sz="2000" b="1" u="sng" baseline="30000" dirty="0">
                <a:solidFill>
                  <a:srgbClr val="FF0000"/>
                </a:solidFill>
                <a:latin typeface="Sitka Display" panose="02000505000000020004" pitchFamily="2" charset="0"/>
              </a:rPr>
              <a:t>00</a:t>
            </a:r>
            <a:r>
              <a:rPr lang="pl-PL" sz="2000" b="1" dirty="0">
                <a:solidFill>
                  <a:srgbClr val="FF0000"/>
                </a:solidFill>
                <a:latin typeface="Sitka Display" panose="02000505000000020004" pitchFamily="2" charset="0"/>
              </a:rPr>
              <a:t>. </a:t>
            </a:r>
          </a:p>
          <a:p>
            <a:pPr marL="0" indent="0" algn="just">
              <a:buNone/>
            </a:pPr>
            <a:endParaRPr lang="pl-PL" sz="2000" dirty="0">
              <a:latin typeface="Sitka Display" panose="02000505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sz="2800" b="1" dirty="0">
              <a:solidFill>
                <a:srgbClr val="FF0000"/>
              </a:solidFill>
              <a:latin typeface="Sitka Display" panose="02000505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7823BDC-EE27-4F9A-AD9B-0079C9701F19}"/>
              </a:ext>
            </a:extLst>
          </p:cNvPr>
          <p:cNvGrpSpPr/>
          <p:nvPr/>
        </p:nvGrpSpPr>
        <p:grpSpPr>
          <a:xfrm>
            <a:off x="9133826" y="2933942"/>
            <a:ext cx="1871103" cy="1522468"/>
            <a:chOff x="2909454" y="9724789"/>
            <a:chExt cx="3175831" cy="3161461"/>
          </a:xfrm>
        </p:grpSpPr>
        <p:sp>
          <p:nvSpPr>
            <p:cNvPr id="11" name="Oval 105">
              <a:extLst>
                <a:ext uri="{FF2B5EF4-FFF2-40B4-BE49-F238E27FC236}">
                  <a16:creationId xmlns:a16="http://schemas.microsoft.com/office/drawing/2014/main" id="{D1AE36E4-74C4-4C8A-A9A8-288A52D86095}"/>
                </a:ext>
              </a:extLst>
            </p:cNvPr>
            <p:cNvSpPr/>
            <p:nvPr/>
          </p:nvSpPr>
          <p:spPr>
            <a:xfrm>
              <a:off x="3123673" y="9935223"/>
              <a:ext cx="2715404" cy="27154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06">
              <a:extLst>
                <a:ext uri="{FF2B5EF4-FFF2-40B4-BE49-F238E27FC236}">
                  <a16:creationId xmlns:a16="http://schemas.microsoft.com/office/drawing/2014/main" id="{27C98406-D801-49A9-88D1-424F75D78CD6}"/>
                </a:ext>
              </a:extLst>
            </p:cNvPr>
            <p:cNvGrpSpPr/>
            <p:nvPr/>
          </p:nvGrpSpPr>
          <p:grpSpPr>
            <a:xfrm>
              <a:off x="2909454" y="9724789"/>
              <a:ext cx="3175831" cy="3161461"/>
              <a:chOff x="6326813" y="2010634"/>
              <a:chExt cx="3620649" cy="3604266"/>
            </a:xfrm>
          </p:grpSpPr>
          <p:grpSp>
            <p:nvGrpSpPr>
              <p:cNvPr id="13" name="Group 107">
                <a:extLst>
                  <a:ext uri="{FF2B5EF4-FFF2-40B4-BE49-F238E27FC236}">
                    <a16:creationId xmlns:a16="http://schemas.microsoft.com/office/drawing/2014/main" id="{CC8CFF13-C37C-47D9-BB64-DEC360585CF6}"/>
                  </a:ext>
                </a:extLst>
              </p:cNvPr>
              <p:cNvGrpSpPr/>
              <p:nvPr/>
            </p:nvGrpSpPr>
            <p:grpSpPr>
              <a:xfrm>
                <a:off x="6326813" y="2010634"/>
                <a:ext cx="3620649" cy="3604266"/>
                <a:chOff x="1342389" y="1846962"/>
                <a:chExt cx="3620649" cy="3604266"/>
              </a:xfrm>
            </p:grpSpPr>
            <p:sp>
              <p:nvSpPr>
                <p:cNvPr id="15" name="AutoShape 3">
                  <a:extLst>
                    <a:ext uri="{FF2B5EF4-FFF2-40B4-BE49-F238E27FC236}">
                      <a16:creationId xmlns:a16="http://schemas.microsoft.com/office/drawing/2014/main" id="{5BADB10E-72C4-48A7-BB39-10CC9EF1AE5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342389" y="1846962"/>
                  <a:ext cx="3620649" cy="3604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" name="Group 110">
                  <a:extLst>
                    <a:ext uri="{FF2B5EF4-FFF2-40B4-BE49-F238E27FC236}">
                      <a16:creationId xmlns:a16="http://schemas.microsoft.com/office/drawing/2014/main" id="{13FB3F3A-EDA0-4F1A-AEDE-4D8149CC6CC0}"/>
                    </a:ext>
                  </a:extLst>
                </p:cNvPr>
                <p:cNvGrpSpPr/>
                <p:nvPr/>
              </p:nvGrpSpPr>
              <p:grpSpPr>
                <a:xfrm>
                  <a:off x="2512361" y="3009900"/>
                  <a:ext cx="1271178" cy="1271178"/>
                  <a:chOff x="2566972" y="3009900"/>
                  <a:chExt cx="1271178" cy="1271178"/>
                </a:xfrm>
              </p:grpSpPr>
              <p:sp>
                <p:nvSpPr>
                  <p:cNvPr id="31" name="Rectangle: Rounded Corners 125">
                    <a:extLst>
                      <a:ext uri="{FF2B5EF4-FFF2-40B4-BE49-F238E27FC236}">
                        <a16:creationId xmlns:a16="http://schemas.microsoft.com/office/drawing/2014/main" id="{6C1FB5E6-7864-4720-9F76-46CB9CBB1736}"/>
                      </a:ext>
                    </a:extLst>
                  </p:cNvPr>
                  <p:cNvSpPr/>
                  <p:nvPr/>
                </p:nvSpPr>
                <p:spPr>
                  <a:xfrm>
                    <a:off x="3133106" y="3074090"/>
                    <a:ext cx="143352" cy="61175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Oval 126">
                    <a:extLst>
                      <a:ext uri="{FF2B5EF4-FFF2-40B4-BE49-F238E27FC236}">
                        <a16:creationId xmlns:a16="http://schemas.microsoft.com/office/drawing/2014/main" id="{A392B379-06C1-4625-BF83-2C5C772E3034}"/>
                      </a:ext>
                    </a:extLst>
                  </p:cNvPr>
                  <p:cNvSpPr/>
                  <p:nvPr/>
                </p:nvSpPr>
                <p:spPr>
                  <a:xfrm>
                    <a:off x="2566972" y="3009900"/>
                    <a:ext cx="1271178" cy="1271178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" name="Rectangle 111">
                  <a:extLst>
                    <a:ext uri="{FF2B5EF4-FFF2-40B4-BE49-F238E27FC236}">
                      <a16:creationId xmlns:a16="http://schemas.microsoft.com/office/drawing/2014/main" id="{D1C1A295-0A50-441F-B3AC-F72806B9DE6B}"/>
                    </a:ext>
                  </a:extLst>
                </p:cNvPr>
                <p:cNvSpPr/>
                <p:nvPr/>
              </p:nvSpPr>
              <p:spPr>
                <a:xfrm>
                  <a:off x="3078360" y="2773232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12">
                  <a:extLst>
                    <a:ext uri="{FF2B5EF4-FFF2-40B4-BE49-F238E27FC236}">
                      <a16:creationId xmlns:a16="http://schemas.microsoft.com/office/drawing/2014/main" id="{DC247D71-4C24-4B4E-8CC6-59D68EA50169}"/>
                    </a:ext>
                  </a:extLst>
                </p:cNvPr>
                <p:cNvSpPr/>
                <p:nvPr/>
              </p:nvSpPr>
              <p:spPr>
                <a:xfrm>
                  <a:off x="3078360" y="4290088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13">
                  <a:extLst>
                    <a:ext uri="{FF2B5EF4-FFF2-40B4-BE49-F238E27FC236}">
                      <a16:creationId xmlns:a16="http://schemas.microsoft.com/office/drawing/2014/main" id="{D27A8BFB-3FFA-447C-852A-FF9683AB80D6}"/>
                    </a:ext>
                  </a:extLst>
                </p:cNvPr>
                <p:cNvSpPr/>
                <p:nvPr/>
              </p:nvSpPr>
              <p:spPr>
                <a:xfrm rot="5400000">
                  <a:off x="3830478" y="3533746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14">
                  <a:extLst>
                    <a:ext uri="{FF2B5EF4-FFF2-40B4-BE49-F238E27FC236}">
                      <a16:creationId xmlns:a16="http://schemas.microsoft.com/office/drawing/2014/main" id="{A01DDB00-4EBD-4323-8187-167A4FAA315D}"/>
                    </a:ext>
                  </a:extLst>
                </p:cNvPr>
                <p:cNvSpPr/>
                <p:nvPr/>
              </p:nvSpPr>
              <p:spPr>
                <a:xfrm rot="5400000">
                  <a:off x="2313622" y="3533746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115">
                  <a:extLst>
                    <a:ext uri="{FF2B5EF4-FFF2-40B4-BE49-F238E27FC236}">
                      <a16:creationId xmlns:a16="http://schemas.microsoft.com/office/drawing/2014/main" id="{9EACF6DA-057B-489F-989D-8692224EAD82}"/>
                    </a:ext>
                  </a:extLst>
                </p:cNvPr>
                <p:cNvSpPr/>
                <p:nvPr/>
              </p:nvSpPr>
              <p:spPr>
                <a:xfrm rot="3600000">
                  <a:off x="3733438" y="3154253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116">
                  <a:extLst>
                    <a:ext uri="{FF2B5EF4-FFF2-40B4-BE49-F238E27FC236}">
                      <a16:creationId xmlns:a16="http://schemas.microsoft.com/office/drawing/2014/main" id="{E2604EE0-1718-4802-B477-F5EBC41B164E}"/>
                    </a:ext>
                  </a:extLst>
                </p:cNvPr>
                <p:cNvSpPr/>
                <p:nvPr/>
              </p:nvSpPr>
              <p:spPr>
                <a:xfrm rot="3600000">
                  <a:off x="2419802" y="3912681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117">
                  <a:extLst>
                    <a:ext uri="{FF2B5EF4-FFF2-40B4-BE49-F238E27FC236}">
                      <a16:creationId xmlns:a16="http://schemas.microsoft.com/office/drawing/2014/main" id="{C5ACA050-7ADE-4E9C-864E-048DDF651F00}"/>
                    </a:ext>
                  </a:extLst>
                </p:cNvPr>
                <p:cNvSpPr/>
                <p:nvPr/>
              </p:nvSpPr>
              <p:spPr>
                <a:xfrm rot="1800000">
                  <a:off x="3458041" y="2875885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118">
                  <a:extLst>
                    <a:ext uri="{FF2B5EF4-FFF2-40B4-BE49-F238E27FC236}">
                      <a16:creationId xmlns:a16="http://schemas.microsoft.com/office/drawing/2014/main" id="{31BFC28E-E71E-4BA9-8EC3-FB09E3C8F7B5}"/>
                    </a:ext>
                  </a:extLst>
                </p:cNvPr>
                <p:cNvSpPr/>
                <p:nvPr/>
              </p:nvSpPr>
              <p:spPr>
                <a:xfrm rot="1800000">
                  <a:off x="2699613" y="4189521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119">
                  <a:extLst>
                    <a:ext uri="{FF2B5EF4-FFF2-40B4-BE49-F238E27FC236}">
                      <a16:creationId xmlns:a16="http://schemas.microsoft.com/office/drawing/2014/main" id="{BA3A861E-35FB-4432-859C-C2A2E0F4F307}"/>
                    </a:ext>
                  </a:extLst>
                </p:cNvPr>
                <p:cNvSpPr/>
                <p:nvPr/>
              </p:nvSpPr>
              <p:spPr>
                <a:xfrm rot="19800000">
                  <a:off x="2698867" y="2873799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120">
                  <a:extLst>
                    <a:ext uri="{FF2B5EF4-FFF2-40B4-BE49-F238E27FC236}">
                      <a16:creationId xmlns:a16="http://schemas.microsoft.com/office/drawing/2014/main" id="{09C08DA0-2797-48A9-B43E-FEB364767459}"/>
                    </a:ext>
                  </a:extLst>
                </p:cNvPr>
                <p:cNvSpPr/>
                <p:nvPr/>
              </p:nvSpPr>
              <p:spPr>
                <a:xfrm rot="19800000">
                  <a:off x="3457295" y="4187435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121">
                  <a:extLst>
                    <a:ext uri="{FF2B5EF4-FFF2-40B4-BE49-F238E27FC236}">
                      <a16:creationId xmlns:a16="http://schemas.microsoft.com/office/drawing/2014/main" id="{2C3F6FA5-6B59-4D10-95CD-EC9BBC60AF57}"/>
                    </a:ext>
                  </a:extLst>
                </p:cNvPr>
                <p:cNvSpPr/>
                <p:nvPr/>
              </p:nvSpPr>
              <p:spPr>
                <a:xfrm rot="18000000">
                  <a:off x="2423461" y="3150617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122">
                  <a:extLst>
                    <a:ext uri="{FF2B5EF4-FFF2-40B4-BE49-F238E27FC236}">
                      <a16:creationId xmlns:a16="http://schemas.microsoft.com/office/drawing/2014/main" id="{9B961FE9-3C76-475C-82AA-18C569D0CEF7}"/>
                    </a:ext>
                  </a:extLst>
                </p:cNvPr>
                <p:cNvSpPr/>
                <p:nvPr/>
              </p:nvSpPr>
              <p:spPr>
                <a:xfrm rot="18000000">
                  <a:off x="3737097" y="3909045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: Rounded Corners 123">
                  <a:extLst>
                    <a:ext uri="{FF2B5EF4-FFF2-40B4-BE49-F238E27FC236}">
                      <a16:creationId xmlns:a16="http://schemas.microsoft.com/office/drawing/2014/main" id="{2FE50B2E-F373-4998-AF50-48C1A143C953}"/>
                    </a:ext>
                  </a:extLst>
                </p:cNvPr>
                <p:cNvSpPr/>
                <p:nvPr/>
              </p:nvSpPr>
              <p:spPr>
                <a:xfrm rot="18031929">
                  <a:off x="3222836" y="3476084"/>
                  <a:ext cx="143352" cy="51484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Oval 124">
                  <a:extLst>
                    <a:ext uri="{FF2B5EF4-FFF2-40B4-BE49-F238E27FC236}">
                      <a16:creationId xmlns:a16="http://schemas.microsoft.com/office/drawing/2014/main" id="{DD505D46-ABA7-470B-AA18-E8FA5E6E047E}"/>
                    </a:ext>
                  </a:extLst>
                </p:cNvPr>
                <p:cNvSpPr/>
                <p:nvPr/>
              </p:nvSpPr>
              <p:spPr>
                <a:xfrm rot="5400000">
                  <a:off x="2963751" y="3461218"/>
                  <a:ext cx="372840" cy="3728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Oval 108">
                <a:extLst>
                  <a:ext uri="{FF2B5EF4-FFF2-40B4-BE49-F238E27FC236}">
                    <a16:creationId xmlns:a16="http://schemas.microsoft.com/office/drawing/2014/main" id="{29E25ADD-CC81-4F5C-8946-A635C4A202F8}"/>
                  </a:ext>
                </a:extLst>
              </p:cNvPr>
              <p:cNvSpPr/>
              <p:nvPr/>
            </p:nvSpPr>
            <p:spPr>
              <a:xfrm>
                <a:off x="6893607" y="2570396"/>
                <a:ext cx="2477534" cy="2477531"/>
              </a:xfrm>
              <a:prstGeom prst="ellipse">
                <a:avLst/>
              </a:pr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BDAF48B5-F759-4EA4-80F1-922EAE5D0AE1}"/>
              </a:ext>
            </a:extLst>
          </p:cNvPr>
          <p:cNvGrpSpPr/>
          <p:nvPr/>
        </p:nvGrpSpPr>
        <p:grpSpPr>
          <a:xfrm>
            <a:off x="9156796" y="4517039"/>
            <a:ext cx="1982981" cy="1738881"/>
            <a:chOff x="2909454" y="9724789"/>
            <a:chExt cx="3175831" cy="3161461"/>
          </a:xfrm>
        </p:grpSpPr>
        <p:sp>
          <p:nvSpPr>
            <p:cNvPr id="34" name="Oval 105">
              <a:extLst>
                <a:ext uri="{FF2B5EF4-FFF2-40B4-BE49-F238E27FC236}">
                  <a16:creationId xmlns:a16="http://schemas.microsoft.com/office/drawing/2014/main" id="{C2DE5C6F-4046-4F43-BB8C-9AA0F492C58A}"/>
                </a:ext>
              </a:extLst>
            </p:cNvPr>
            <p:cNvSpPr/>
            <p:nvPr/>
          </p:nvSpPr>
          <p:spPr>
            <a:xfrm>
              <a:off x="3123673" y="9935223"/>
              <a:ext cx="2715404" cy="27154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 106">
              <a:extLst>
                <a:ext uri="{FF2B5EF4-FFF2-40B4-BE49-F238E27FC236}">
                  <a16:creationId xmlns:a16="http://schemas.microsoft.com/office/drawing/2014/main" id="{B20CE0DE-B211-4B3D-A9D4-EFC0622E2FBF}"/>
                </a:ext>
              </a:extLst>
            </p:cNvPr>
            <p:cNvGrpSpPr/>
            <p:nvPr/>
          </p:nvGrpSpPr>
          <p:grpSpPr>
            <a:xfrm>
              <a:off x="2909454" y="9724789"/>
              <a:ext cx="3175831" cy="3161461"/>
              <a:chOff x="6326813" y="2010634"/>
              <a:chExt cx="3620649" cy="3604266"/>
            </a:xfrm>
          </p:grpSpPr>
          <p:grpSp>
            <p:nvGrpSpPr>
              <p:cNvPr id="36" name="Group 107">
                <a:extLst>
                  <a:ext uri="{FF2B5EF4-FFF2-40B4-BE49-F238E27FC236}">
                    <a16:creationId xmlns:a16="http://schemas.microsoft.com/office/drawing/2014/main" id="{37B934F8-C89C-4DCC-963D-23C6D1ACCE93}"/>
                  </a:ext>
                </a:extLst>
              </p:cNvPr>
              <p:cNvGrpSpPr/>
              <p:nvPr/>
            </p:nvGrpSpPr>
            <p:grpSpPr>
              <a:xfrm>
                <a:off x="6326813" y="2010634"/>
                <a:ext cx="3620649" cy="3604266"/>
                <a:chOff x="1342389" y="1846962"/>
                <a:chExt cx="3620649" cy="3604266"/>
              </a:xfrm>
            </p:grpSpPr>
            <p:sp>
              <p:nvSpPr>
                <p:cNvPr id="38" name="AutoShape 3">
                  <a:extLst>
                    <a:ext uri="{FF2B5EF4-FFF2-40B4-BE49-F238E27FC236}">
                      <a16:creationId xmlns:a16="http://schemas.microsoft.com/office/drawing/2014/main" id="{5531F183-6485-474E-8B7E-48FD14B5F28B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342389" y="1846962"/>
                  <a:ext cx="3620649" cy="3604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9" name="Group 110">
                  <a:extLst>
                    <a:ext uri="{FF2B5EF4-FFF2-40B4-BE49-F238E27FC236}">
                      <a16:creationId xmlns:a16="http://schemas.microsoft.com/office/drawing/2014/main" id="{E0EEF121-6191-427D-8EAA-683272E15408}"/>
                    </a:ext>
                  </a:extLst>
                </p:cNvPr>
                <p:cNvGrpSpPr/>
                <p:nvPr/>
              </p:nvGrpSpPr>
              <p:grpSpPr>
                <a:xfrm>
                  <a:off x="2512361" y="3009900"/>
                  <a:ext cx="1271178" cy="1271178"/>
                  <a:chOff x="2566972" y="3009900"/>
                  <a:chExt cx="1271178" cy="1271178"/>
                </a:xfrm>
              </p:grpSpPr>
              <p:sp>
                <p:nvSpPr>
                  <p:cNvPr id="54" name="Rectangle: Rounded Corners 125">
                    <a:extLst>
                      <a:ext uri="{FF2B5EF4-FFF2-40B4-BE49-F238E27FC236}">
                        <a16:creationId xmlns:a16="http://schemas.microsoft.com/office/drawing/2014/main" id="{99F1CC9D-0AAF-4381-8F2A-9ADA2A8BEF38}"/>
                      </a:ext>
                    </a:extLst>
                  </p:cNvPr>
                  <p:cNvSpPr/>
                  <p:nvPr/>
                </p:nvSpPr>
                <p:spPr>
                  <a:xfrm>
                    <a:off x="3133106" y="3074090"/>
                    <a:ext cx="143352" cy="61175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Oval 126">
                    <a:extLst>
                      <a:ext uri="{FF2B5EF4-FFF2-40B4-BE49-F238E27FC236}">
                        <a16:creationId xmlns:a16="http://schemas.microsoft.com/office/drawing/2014/main" id="{C95CCAF1-F413-4585-88C3-C62C762423BC}"/>
                      </a:ext>
                    </a:extLst>
                  </p:cNvPr>
                  <p:cNvSpPr/>
                  <p:nvPr/>
                </p:nvSpPr>
                <p:spPr>
                  <a:xfrm>
                    <a:off x="2566972" y="3009900"/>
                    <a:ext cx="1271178" cy="1271178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0" name="Rectangle 111">
                  <a:extLst>
                    <a:ext uri="{FF2B5EF4-FFF2-40B4-BE49-F238E27FC236}">
                      <a16:creationId xmlns:a16="http://schemas.microsoft.com/office/drawing/2014/main" id="{F79A8DD8-AC7E-4FBB-B16D-917E1319956F}"/>
                    </a:ext>
                  </a:extLst>
                </p:cNvPr>
                <p:cNvSpPr/>
                <p:nvPr/>
              </p:nvSpPr>
              <p:spPr>
                <a:xfrm>
                  <a:off x="3078360" y="2773232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112">
                  <a:extLst>
                    <a:ext uri="{FF2B5EF4-FFF2-40B4-BE49-F238E27FC236}">
                      <a16:creationId xmlns:a16="http://schemas.microsoft.com/office/drawing/2014/main" id="{BB892A28-8118-4FE8-8553-F907278ADCF0}"/>
                    </a:ext>
                  </a:extLst>
                </p:cNvPr>
                <p:cNvSpPr/>
                <p:nvPr/>
              </p:nvSpPr>
              <p:spPr>
                <a:xfrm>
                  <a:off x="3078360" y="4290088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113">
                  <a:extLst>
                    <a:ext uri="{FF2B5EF4-FFF2-40B4-BE49-F238E27FC236}">
                      <a16:creationId xmlns:a16="http://schemas.microsoft.com/office/drawing/2014/main" id="{8FF5AC25-3887-4F88-AA86-48BCD101F23A}"/>
                    </a:ext>
                  </a:extLst>
                </p:cNvPr>
                <p:cNvSpPr/>
                <p:nvPr/>
              </p:nvSpPr>
              <p:spPr>
                <a:xfrm rot="5400000">
                  <a:off x="3830478" y="3533746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114">
                  <a:extLst>
                    <a:ext uri="{FF2B5EF4-FFF2-40B4-BE49-F238E27FC236}">
                      <a16:creationId xmlns:a16="http://schemas.microsoft.com/office/drawing/2014/main" id="{BD6DA6F0-9C5D-43F2-80A1-9504C3C0118F}"/>
                    </a:ext>
                  </a:extLst>
                </p:cNvPr>
                <p:cNvSpPr/>
                <p:nvPr/>
              </p:nvSpPr>
              <p:spPr>
                <a:xfrm rot="5400000">
                  <a:off x="2313622" y="3533746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115">
                  <a:extLst>
                    <a:ext uri="{FF2B5EF4-FFF2-40B4-BE49-F238E27FC236}">
                      <a16:creationId xmlns:a16="http://schemas.microsoft.com/office/drawing/2014/main" id="{1F50DAD8-69B0-4DFC-82BD-CDDE39FE55DB}"/>
                    </a:ext>
                  </a:extLst>
                </p:cNvPr>
                <p:cNvSpPr/>
                <p:nvPr/>
              </p:nvSpPr>
              <p:spPr>
                <a:xfrm rot="3600000">
                  <a:off x="3733438" y="3154253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116">
                  <a:extLst>
                    <a:ext uri="{FF2B5EF4-FFF2-40B4-BE49-F238E27FC236}">
                      <a16:creationId xmlns:a16="http://schemas.microsoft.com/office/drawing/2014/main" id="{DE90B607-AF98-4F7F-BD7F-76C3D10470EA}"/>
                    </a:ext>
                  </a:extLst>
                </p:cNvPr>
                <p:cNvSpPr/>
                <p:nvPr/>
              </p:nvSpPr>
              <p:spPr>
                <a:xfrm rot="3600000">
                  <a:off x="2419802" y="3912681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117">
                  <a:extLst>
                    <a:ext uri="{FF2B5EF4-FFF2-40B4-BE49-F238E27FC236}">
                      <a16:creationId xmlns:a16="http://schemas.microsoft.com/office/drawing/2014/main" id="{2CB77689-F7E7-4CE3-BD6E-AEF144A16504}"/>
                    </a:ext>
                  </a:extLst>
                </p:cNvPr>
                <p:cNvSpPr/>
                <p:nvPr/>
              </p:nvSpPr>
              <p:spPr>
                <a:xfrm rot="1800000">
                  <a:off x="3458041" y="2875885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118">
                  <a:extLst>
                    <a:ext uri="{FF2B5EF4-FFF2-40B4-BE49-F238E27FC236}">
                      <a16:creationId xmlns:a16="http://schemas.microsoft.com/office/drawing/2014/main" id="{B821C828-524E-4AF0-97D1-C6CE6E95126C}"/>
                    </a:ext>
                  </a:extLst>
                </p:cNvPr>
                <p:cNvSpPr/>
                <p:nvPr/>
              </p:nvSpPr>
              <p:spPr>
                <a:xfrm rot="1800000">
                  <a:off x="2699613" y="4189521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119">
                  <a:extLst>
                    <a:ext uri="{FF2B5EF4-FFF2-40B4-BE49-F238E27FC236}">
                      <a16:creationId xmlns:a16="http://schemas.microsoft.com/office/drawing/2014/main" id="{CF0C94B5-7944-4601-A3FC-8F1E2C7FD84E}"/>
                    </a:ext>
                  </a:extLst>
                </p:cNvPr>
                <p:cNvSpPr/>
                <p:nvPr/>
              </p:nvSpPr>
              <p:spPr>
                <a:xfrm rot="19800000">
                  <a:off x="2698867" y="2873799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120">
                  <a:extLst>
                    <a:ext uri="{FF2B5EF4-FFF2-40B4-BE49-F238E27FC236}">
                      <a16:creationId xmlns:a16="http://schemas.microsoft.com/office/drawing/2014/main" id="{B7D22ED2-75ED-402B-BE42-FAE9C8BC725D}"/>
                    </a:ext>
                  </a:extLst>
                </p:cNvPr>
                <p:cNvSpPr/>
                <p:nvPr/>
              </p:nvSpPr>
              <p:spPr>
                <a:xfrm rot="19800000">
                  <a:off x="3457295" y="4187435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121">
                  <a:extLst>
                    <a:ext uri="{FF2B5EF4-FFF2-40B4-BE49-F238E27FC236}">
                      <a16:creationId xmlns:a16="http://schemas.microsoft.com/office/drawing/2014/main" id="{5302074D-C206-4A98-8757-2A36ABF3A335}"/>
                    </a:ext>
                  </a:extLst>
                </p:cNvPr>
                <p:cNvSpPr/>
                <p:nvPr/>
              </p:nvSpPr>
              <p:spPr>
                <a:xfrm rot="18000000">
                  <a:off x="2423461" y="3150617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122">
                  <a:extLst>
                    <a:ext uri="{FF2B5EF4-FFF2-40B4-BE49-F238E27FC236}">
                      <a16:creationId xmlns:a16="http://schemas.microsoft.com/office/drawing/2014/main" id="{ABE65B8C-3B61-4BD8-9CB5-60843BD1B4B9}"/>
                    </a:ext>
                  </a:extLst>
                </p:cNvPr>
                <p:cNvSpPr/>
                <p:nvPr/>
              </p:nvSpPr>
              <p:spPr>
                <a:xfrm rot="18000000">
                  <a:off x="3737097" y="3909045"/>
                  <a:ext cx="143352" cy="22770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: Rounded Corners 123">
                  <a:extLst>
                    <a:ext uri="{FF2B5EF4-FFF2-40B4-BE49-F238E27FC236}">
                      <a16:creationId xmlns:a16="http://schemas.microsoft.com/office/drawing/2014/main" id="{3F6ED582-994C-4E8C-9CC0-1C642D55C249}"/>
                    </a:ext>
                  </a:extLst>
                </p:cNvPr>
                <p:cNvSpPr/>
                <p:nvPr/>
              </p:nvSpPr>
              <p:spPr>
                <a:xfrm>
                  <a:off x="3094004" y="3044040"/>
                  <a:ext cx="143473" cy="51441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124">
                  <a:extLst>
                    <a:ext uri="{FF2B5EF4-FFF2-40B4-BE49-F238E27FC236}">
                      <a16:creationId xmlns:a16="http://schemas.microsoft.com/office/drawing/2014/main" id="{B2C85B2E-7697-464E-AD8F-A687E4412045}"/>
                    </a:ext>
                  </a:extLst>
                </p:cNvPr>
                <p:cNvSpPr/>
                <p:nvPr/>
              </p:nvSpPr>
              <p:spPr>
                <a:xfrm rot="5400000">
                  <a:off x="2962524" y="3461176"/>
                  <a:ext cx="372840" cy="3728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Oval 108">
                <a:extLst>
                  <a:ext uri="{FF2B5EF4-FFF2-40B4-BE49-F238E27FC236}">
                    <a16:creationId xmlns:a16="http://schemas.microsoft.com/office/drawing/2014/main" id="{C01BD319-F98A-4E03-AB36-5E95502655B4}"/>
                  </a:ext>
                </a:extLst>
              </p:cNvPr>
              <p:cNvSpPr/>
              <p:nvPr/>
            </p:nvSpPr>
            <p:spPr>
              <a:xfrm>
                <a:off x="6893607" y="2570396"/>
                <a:ext cx="2477534" cy="2477531"/>
              </a:xfrm>
              <a:prstGeom prst="ellipse">
                <a:avLst/>
              </a:pr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8951603" cy="65519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Kryteria formalne oceny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19F350-A0FE-4784-B090-D58A2989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34986"/>
            <a:ext cx="10058400" cy="382088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złożenie oferty przez uprawniony podmiot w terminie określonym w ogłoszeniu o konkursie,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złożenie oferty na odpowiednim formularzu określonym w ogłoszeniu o konkursie,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podpisanie oferty przez osoby uprawnione do reprezentowania oferenta w sprawach majątkowych,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kompletność oferty, a w szczególności prawidłowe wypełnienie zawartych w formularzu pól i załączenie wszystkich wymaganych załączników,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zgodność planowanych w projekcie działań z celami i założeniami Programu,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szczegółowość oferty i opis poszczególnych działań w zakresie realizacji zadania,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zapewnienie  wymaganego finansowego wkładu własnego (minimum  20% wartości dla zadań realizowanych w ramach modułu 1 lub minimum 50% wartości dla zadań realizowanych w ramach modułu 2),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spełnienie innych wymogów formalnych określonych w Programie lub ogłoszeniu konkursowym.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5E1BC07-A87C-49C4-A220-0DBD82D0233E}"/>
              </a:ext>
            </a:extLst>
          </p:cNvPr>
          <p:cNvGrpSpPr/>
          <p:nvPr/>
        </p:nvGrpSpPr>
        <p:grpSpPr>
          <a:xfrm>
            <a:off x="10673566" y="3172554"/>
            <a:ext cx="1407200" cy="1977386"/>
            <a:chOff x="2050696" y="1266285"/>
            <a:chExt cx="3359455" cy="4325485"/>
          </a:xfrm>
        </p:grpSpPr>
        <p:grpSp>
          <p:nvGrpSpPr>
            <p:cNvPr id="6" name="Group 14">
              <a:extLst>
                <a:ext uri="{FF2B5EF4-FFF2-40B4-BE49-F238E27FC236}">
                  <a16:creationId xmlns:a16="http://schemas.microsoft.com/office/drawing/2014/main" id="{D21B81D2-987E-469F-BF58-FA9CF92DEAD8}"/>
                </a:ext>
              </a:extLst>
            </p:cNvPr>
            <p:cNvGrpSpPr/>
            <p:nvPr/>
          </p:nvGrpSpPr>
          <p:grpSpPr>
            <a:xfrm>
              <a:off x="2050696" y="1266285"/>
              <a:ext cx="3359455" cy="4325485"/>
              <a:chOff x="5230813" y="2312988"/>
              <a:chExt cx="1733550" cy="2232025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2EEF64CD-A11E-42EA-AB54-387A79B3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DCDC3FB7-A994-47DE-B038-280F9EADA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259901E0-95F1-4465-BEA3-0B99BD58B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CB3F78AB-F555-428D-AC94-CF1BE86A65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7" name="Straight Connector 2">
              <a:extLst>
                <a:ext uri="{FF2B5EF4-FFF2-40B4-BE49-F238E27FC236}">
                  <a16:creationId xmlns:a16="http://schemas.microsoft.com/office/drawing/2014/main" id="{93F7C54F-9EC9-4173-B869-4EDC8BE007CF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>
              <a:extLst>
                <a:ext uri="{FF2B5EF4-FFF2-40B4-BE49-F238E27FC236}">
                  <a16:creationId xmlns:a16="http://schemas.microsoft.com/office/drawing/2014/main" id="{B8BF3653-C8C7-46AF-834C-0C3FE736DA0B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BBB6AAE9-57E8-4FBE-909C-EB61F085D345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7">
              <a:extLst>
                <a:ext uri="{FF2B5EF4-FFF2-40B4-BE49-F238E27FC236}">
                  <a16:creationId xmlns:a16="http://schemas.microsoft.com/office/drawing/2014/main" id="{580725F2-DBD3-49A2-A015-69A5680FECA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8">
              <a:extLst>
                <a:ext uri="{FF2B5EF4-FFF2-40B4-BE49-F238E27FC236}">
                  <a16:creationId xmlns:a16="http://schemas.microsoft.com/office/drawing/2014/main" id="{0E782C3E-6A6D-46B3-8216-846E5B1389B5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9">
              <a:extLst>
                <a:ext uri="{FF2B5EF4-FFF2-40B4-BE49-F238E27FC236}">
                  <a16:creationId xmlns:a16="http://schemas.microsoft.com/office/drawing/2014/main" id="{F461DD97-A944-48C6-9638-207ABF4BFC81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9">
              <a:extLst>
                <a:ext uri="{FF2B5EF4-FFF2-40B4-BE49-F238E27FC236}">
                  <a16:creationId xmlns:a16="http://schemas.microsoft.com/office/drawing/2014/main" id="{7D90BBBB-728D-4610-AB7A-99FBE2235D65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883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8951603" cy="65519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Kryteria merytoryczne oceny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19F350-A0FE-4784-B090-D58A2989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34986"/>
            <a:ext cx="10058400" cy="382088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racjonalność kalkulacji kosztów zadania (od 0 do 3 pkt)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spójność planowanych w projekcie działań (od 0 do 3 pkt)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realizacja polityki społecznej na rzecz osób starszych (od 0 do 4 pkt):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w jakim stopniu projektowane działania mogą być atrakcyjne/innowacyjne dla osób starszych? (od 0 do 1 pkt)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w jakim stopniu projektowane działania wspierają działania na rzecz solidarności międzypokoleniowej i wewnątrzpokoleniowej seniorów? (od 0 do 1 pkt),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w jakim stopniu osoby starsze były zaangażowane w przygotowanie oferty? (od 0 do 1 pkt),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czy w ofercie uwzględniono możliwość uczestnictwa w projekcie osób starszych o różnym stopniu sprawności? (od 0 do 1 pkt),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zasoby rzeczowe (od 0 do 2 pkt),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zasoby kadrowe (od 0 do 2 pkt),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udział podmiotów, o których mowa w art. 3 ust. 2 i 3 ustawy o działalności pożytku publicznego i o wolontariacie, w realizacji zadania (od 0 do 1 pkt)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65032742-C3B6-43C5-A66C-DCB1BF1342CA}"/>
              </a:ext>
            </a:extLst>
          </p:cNvPr>
          <p:cNvGrpSpPr/>
          <p:nvPr/>
        </p:nvGrpSpPr>
        <p:grpSpPr>
          <a:xfrm>
            <a:off x="10588108" y="4274961"/>
            <a:ext cx="1407200" cy="1977386"/>
            <a:chOff x="2050696" y="1266285"/>
            <a:chExt cx="3359455" cy="4325485"/>
          </a:xfrm>
        </p:grpSpPr>
        <p:grpSp>
          <p:nvGrpSpPr>
            <p:cNvPr id="6" name="Group 14">
              <a:extLst>
                <a:ext uri="{FF2B5EF4-FFF2-40B4-BE49-F238E27FC236}">
                  <a16:creationId xmlns:a16="http://schemas.microsoft.com/office/drawing/2014/main" id="{2A131B6D-A44A-443E-9932-1165CCD227DA}"/>
                </a:ext>
              </a:extLst>
            </p:cNvPr>
            <p:cNvGrpSpPr/>
            <p:nvPr/>
          </p:nvGrpSpPr>
          <p:grpSpPr>
            <a:xfrm>
              <a:off x="2050696" y="1266285"/>
              <a:ext cx="3359455" cy="4325485"/>
              <a:chOff x="5230813" y="2312988"/>
              <a:chExt cx="1733550" cy="2232025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B9BDA076-6C48-4EEF-8A79-186ED9B99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1AE79FEF-3141-4A3E-B562-7F3BA76A1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3B50396A-86E7-4BB5-AAB5-9509EE6D1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DEB1472D-9471-4343-89C8-D43508426A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7" name="Straight Connector 2">
              <a:extLst>
                <a:ext uri="{FF2B5EF4-FFF2-40B4-BE49-F238E27FC236}">
                  <a16:creationId xmlns:a16="http://schemas.microsoft.com/office/drawing/2014/main" id="{55FBB2BF-051E-4EEA-AFE1-789011EDA306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>
              <a:extLst>
                <a:ext uri="{FF2B5EF4-FFF2-40B4-BE49-F238E27FC236}">
                  <a16:creationId xmlns:a16="http://schemas.microsoft.com/office/drawing/2014/main" id="{BB5B8896-CA94-4BAC-9411-114AD849EAD5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A9CE2D2A-157A-473B-895B-D0114FE1AA5E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7">
              <a:extLst>
                <a:ext uri="{FF2B5EF4-FFF2-40B4-BE49-F238E27FC236}">
                  <a16:creationId xmlns:a16="http://schemas.microsoft.com/office/drawing/2014/main" id="{15872165-F987-433B-B98A-46E834D1B32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8">
              <a:extLst>
                <a:ext uri="{FF2B5EF4-FFF2-40B4-BE49-F238E27FC236}">
                  <a16:creationId xmlns:a16="http://schemas.microsoft.com/office/drawing/2014/main" id="{616D8580-0773-4B11-92E0-C499E616C4AD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9">
              <a:extLst>
                <a:ext uri="{FF2B5EF4-FFF2-40B4-BE49-F238E27FC236}">
                  <a16:creationId xmlns:a16="http://schemas.microsoft.com/office/drawing/2014/main" id="{30D51A29-2D83-4588-AEDB-C6D7026E9478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9">
              <a:extLst>
                <a:ext uri="{FF2B5EF4-FFF2-40B4-BE49-F238E27FC236}">
                  <a16:creationId xmlns:a16="http://schemas.microsoft.com/office/drawing/2014/main" id="{9DBEA465-A7AB-489F-BD05-273A66AE6240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441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8"/>
            <a:ext cx="9413157" cy="7597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realizacji zadania – Moduł II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963" y="2490652"/>
            <a:ext cx="10083717" cy="33784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W przypadku otrzymania dotacji w ramach modułu II konkursu, okres realizacji zadania może mieścić się w terminie </a:t>
            </a:r>
            <a:r>
              <a:rPr lang="pl-PL" u="sng" dirty="0"/>
              <a:t>od 1 stycznia 2022 r. do 31 grudnia 2022 r.</a:t>
            </a:r>
            <a:r>
              <a:rPr lang="pl-PL" dirty="0"/>
              <a:t>, w tym też okresie  uznaje się jako kwalifikowalne wydatki poniesione w ramach otrzymanej dotacji - </a:t>
            </a:r>
            <a:r>
              <a:rPr lang="pl-PL" u="sng" dirty="0"/>
              <a:t>data poniesienia wydatku</a:t>
            </a:r>
            <a:r>
              <a:rPr lang="pl-PL" dirty="0"/>
              <a:t>.</a:t>
            </a:r>
          </a:p>
          <a:p>
            <a:pPr>
              <a:lnSpc>
                <a:spcPct val="100000"/>
              </a:lnSpc>
            </a:pPr>
            <a:r>
              <a:rPr lang="pl-PL" u="sng" dirty="0"/>
              <a:t>Jako poniesienie wydatku rozumie się dokonanie płatności!</a:t>
            </a:r>
          </a:p>
        </p:txBody>
      </p:sp>
    </p:spTree>
    <p:extLst>
      <p:ext uri="{BB962C8B-B14F-4D97-AF65-F5344CB8AC3E}">
        <p14:creationId xmlns:p14="http://schemas.microsoft.com/office/powerpoint/2010/main" val="92225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9404448" cy="70744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Prowadzenie placówki Senior+</a:t>
            </a:r>
            <a:endParaRPr lang="pl-P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9566" y="2220686"/>
            <a:ext cx="10659291" cy="403206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/>
              <a:t>Jednostki samorządu, zgodnie z art. 25 ust. 1 i 5 ustawy o pomocy społecznej, mogą zlecić realizację zadania w ramach Programu podmiotom, o których mowa w art. 3 ust. 2 i 3 ustawy o działalności pożytku publicznego i o wolontariacie.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Jednostki samorządu mogą także realizować zadanie w partnerstwie z podmiotami wymienionymi w art. 3 ust. 2 i 3 ustawy o działalności pożytku publicznego i o wolontariacie.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Jednostki samorządu terytorialnego mogą złożyć ofertę wspólną. Oferta wspólna będzie zawierać dodatkowe informacje o podziale zadań w ramach złożonej oferty wraz z kosztorysem, które wykonywać będą poszczególne jednostki samorządu terytorialnego, oraz o solidarnej odpowiedzialności za wykonanie zadania.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Za funkcjonowanie ośrodków wsparcia oraz utrzymanie liczby miejsc, a także za dowożenie seniorów do i z ośrodka, w szczególności mających trudności w poruszaniu się, odpowiada jednostka samorządu</a:t>
            </a:r>
          </a:p>
          <a:p>
            <a:pPr marL="0" indent="0">
              <a:lnSpc>
                <a:spcPct val="110000"/>
              </a:lnSpc>
              <a:buNone/>
            </a:pP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133091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728439"/>
            <a:ext cx="9700540" cy="49224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Funkcjonowanie placówki w strukturze organizacyjnej gminy/powiatu:</a:t>
            </a:r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429691"/>
            <a:ext cx="11043424" cy="36031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Zgodnie z art. 111a u. p. s Gmina może połączyć:</a:t>
            </a:r>
          </a:p>
          <a:p>
            <a:pPr>
              <a:spcBef>
                <a:spcPts val="0"/>
              </a:spcBef>
            </a:pPr>
            <a:r>
              <a:rPr lang="pl-PL" dirty="0"/>
              <a:t>1) </a:t>
            </a:r>
            <a:r>
              <a:rPr lang="pl-PL" u="sng" dirty="0"/>
              <a:t>ośrodek pomocy społecznej z ośrodkiem wsparcia</a:t>
            </a:r>
            <a:r>
              <a:rPr lang="pl-PL" dirty="0"/>
              <a:t>, z wyłączeniem ośrodka wsparcia dla osób z zaburzeniami psychicznymi;</a:t>
            </a:r>
          </a:p>
          <a:p>
            <a:pPr>
              <a:spcBef>
                <a:spcPts val="0"/>
              </a:spcBef>
            </a:pPr>
            <a:r>
              <a:rPr lang="pl-PL" dirty="0"/>
              <a:t>1a) </a:t>
            </a:r>
            <a:r>
              <a:rPr lang="pl-PL" u="sng" dirty="0"/>
              <a:t>centrum usług społecznych, </a:t>
            </a:r>
            <a:r>
              <a:rPr lang="pl-PL" dirty="0"/>
              <a:t>o którym mowa w ustawie z dnia 19 lipca 2019 r. o realizowaniu usług społecznych przez centrum usług społecznych</a:t>
            </a:r>
            <a:r>
              <a:rPr lang="pl-PL"/>
              <a:t>, </a:t>
            </a:r>
            <a:r>
              <a:rPr lang="pl-PL" u="sng"/>
              <a:t>z </a:t>
            </a:r>
            <a:r>
              <a:rPr lang="pl-PL" u="sng" dirty="0"/>
              <a:t>ośrodkiem wsparcia</a:t>
            </a:r>
            <a:r>
              <a:rPr lang="pl-PL" dirty="0"/>
              <a:t>, z wyłączeniem ośrodka wsparcia dla osób z zaburzeniami psychicznymi; </a:t>
            </a:r>
          </a:p>
          <a:p>
            <a:pPr>
              <a:spcBef>
                <a:spcPts val="0"/>
              </a:spcBef>
            </a:pPr>
            <a:r>
              <a:rPr lang="pl-PL" dirty="0"/>
              <a:t>2) </a:t>
            </a:r>
            <a:r>
              <a:rPr lang="pl-PL" u="sng" dirty="0"/>
              <a:t>dom pomocy społecznej</a:t>
            </a:r>
            <a:r>
              <a:rPr lang="pl-PL" dirty="0"/>
              <a:t> dla osób w podeszłym wieku lub dla osób przewlekle somatycznie chorych       z ośrodkiem wsparcia przeznaczonym dla osób starszych.</a:t>
            </a:r>
          </a:p>
          <a:p>
            <a:pPr>
              <a:spcBef>
                <a:spcPts val="0"/>
              </a:spcBef>
            </a:pPr>
            <a:endParaRPr lang="pl-PL" dirty="0"/>
          </a:p>
          <a:p>
            <a:pPr>
              <a:spcBef>
                <a:spcPts val="0"/>
              </a:spcBef>
            </a:pPr>
            <a:r>
              <a:rPr lang="pl-PL" dirty="0"/>
              <a:t>W przypadku połączenia, o którym mowa, ośrodek wsparcia działa w strukturze odpowiednio ośrodka pomocy społecznej lub domu pomocy społecznej.</a:t>
            </a:r>
          </a:p>
        </p:txBody>
      </p:sp>
    </p:spTree>
    <p:extLst>
      <p:ext uri="{BB962C8B-B14F-4D97-AF65-F5344CB8AC3E}">
        <p14:creationId xmlns:p14="http://schemas.microsoft.com/office/powerpoint/2010/main" val="314593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8385546" cy="65519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oferty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9566" y="2246812"/>
            <a:ext cx="10276114" cy="362228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Wszelkie zasady realizacji Senior+ określają zapisy Programu oraz uszczegółowienia ogłoszenia o konkursie. Zasady realizacji będą także wskazane w zawieranych Porozumieniach i </a:t>
            </a:r>
            <a:r>
              <a:rPr lang="pl-PL" u="sng" dirty="0"/>
              <a:t>ich realizacja jest obligatoryjna</a:t>
            </a:r>
            <a:r>
              <a:rPr lang="pl-PL" dirty="0"/>
              <a:t>. </a:t>
            </a:r>
          </a:p>
          <a:p>
            <a:r>
              <a:rPr lang="pl-PL" dirty="0"/>
              <a:t>Pomiędzy poszczególnymi przewidywanymi rodzajami kosztów, ujętymi w kosztorysie, w trakcie realizacji oferty, na warunkach określonych porozumieniem, dopuszczalne będą przesunięcia </a:t>
            </a:r>
            <a:br>
              <a:rPr lang="pl-PL" dirty="0"/>
            </a:br>
            <a:r>
              <a:rPr lang="pl-PL" u="sng" dirty="0"/>
              <a:t>do 10% </a:t>
            </a:r>
            <a:r>
              <a:rPr lang="pl-PL" dirty="0"/>
              <a:t>wartości przewidywanych kosztów całkowitych danej kategorii.</a:t>
            </a:r>
          </a:p>
          <a:p>
            <a:r>
              <a:rPr lang="pl-PL" dirty="0"/>
              <a:t>Zmiany w kosztorysie, polegające na wprowadzeniu nowej pozycji wydatków czy też przesunięcia kosztów pomiędzy pozycjami w danej kategorii powyżej limitu, wymagają sporządzenia aneksu do porozumienia o realizację zadania publicznego.</a:t>
            </a:r>
          </a:p>
          <a:p>
            <a:r>
              <a:rPr lang="pl-PL" dirty="0"/>
              <a:t>Przekroczenie powyższych limitów, bez zawarcia stosownego aneksu, </a:t>
            </a:r>
            <a:r>
              <a:rPr lang="pl-PL" u="sng" dirty="0"/>
              <a:t>uważa się za pobranie dotacji w nadmiernej wysokości.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6716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9367" y="1683835"/>
            <a:ext cx="10058400" cy="71367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oferty – cd.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006" y="2673531"/>
            <a:ext cx="9570719" cy="3683725"/>
          </a:xfrm>
        </p:spPr>
        <p:txBody>
          <a:bodyPr>
            <a:noAutofit/>
          </a:bodyPr>
          <a:lstStyle/>
          <a:p>
            <a:pPr marL="542925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Zleceniobiorca składa sprawozdanie końcowe z wykonania zadania publicznego </a:t>
            </a:r>
            <a:br>
              <a:rPr lang="pl-PL" sz="2000" dirty="0"/>
            </a:br>
            <a:r>
              <a:rPr lang="pl-PL" sz="2000" dirty="0"/>
              <a:t>w terminie 20 dni od dnia zakończenia terminu realizacji zadania publicznego.</a:t>
            </a:r>
          </a:p>
          <a:p>
            <a:pPr marL="542925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Zleceniobiorca zobowiązany jest do przedstawiania Zleceniodawcy do dnia 30 stycznia każdego roku za rok ubiegły rocznych sprawozdań z trwałości realizacji zadania</a:t>
            </a:r>
          </a:p>
          <a:p>
            <a:pPr marL="542925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Zleceniobiorca zobowiązuje się pokryć ze środków własnych również wszystkie dodatkowe koszty, które są niezbędne dla prawidłowej realizacji zadania </a:t>
            </a:r>
            <a:br>
              <a:rPr lang="pl-PL" sz="2000" dirty="0"/>
            </a:br>
            <a:r>
              <a:rPr lang="pl-PL" sz="2000" dirty="0"/>
              <a:t>publicznego, a których nie można było przewidzieć na etapie zawarcia </a:t>
            </a:r>
            <a:br>
              <a:rPr lang="pl-PL" sz="2000" dirty="0"/>
            </a:br>
            <a:r>
              <a:rPr lang="pl-PL" sz="2000" dirty="0"/>
              <a:t>Porozumienia lub które nie kwalifikują się do dofinansowania    </a:t>
            </a:r>
            <a:br>
              <a:rPr lang="pl-PL" sz="2000" dirty="0"/>
            </a:br>
            <a:r>
              <a:rPr lang="pl-PL" sz="2000" dirty="0"/>
              <a:t>w ramach Programu. </a:t>
            </a:r>
          </a:p>
          <a:p>
            <a:pPr marL="627063" lvl="1" indent="-427038">
              <a:buFont typeface="Wingdings" panose="05000000000000000000" pitchFamily="2" charset="2"/>
              <a:buChar char="v"/>
            </a:pPr>
            <a:endParaRPr lang="pl-PL" sz="2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27" y="4136908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0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8559717" cy="68132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Trwałość zadania publicznego 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963" y="2481944"/>
            <a:ext cx="10083717" cy="265459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l-PL" dirty="0"/>
              <a:t>Jednostki samorządu są zobowiązane do wykazania utrzymania trwałości realizacji zadania  przez okres  co najmniej  </a:t>
            </a:r>
            <a:r>
              <a:rPr lang="pl-PL" b="1" dirty="0"/>
              <a:t>3 lat</a:t>
            </a:r>
            <a:r>
              <a:rPr lang="pl-PL" dirty="0"/>
              <a:t> od dnia następującego po dniu zakończenia realizacji zadania  w ramach Programu. </a:t>
            </a:r>
          </a:p>
          <a:p>
            <a:pPr>
              <a:lnSpc>
                <a:spcPct val="100000"/>
              </a:lnSpc>
            </a:pPr>
            <a:r>
              <a:rPr lang="pl-PL" dirty="0"/>
              <a:t>Trwałość realizacji zadania oznacza </a:t>
            </a:r>
            <a:r>
              <a:rPr lang="pl-PL" u="sng" dirty="0"/>
              <a:t>utrzymanie standardu funkcjonowania ośrodka wsparcia „Senior+” (przewidzianego w Programie i zadeklarowanego w ofercie) oraz utrzymanie w nim miejsc (zadeklarowanych  w  ramach  realizacji Programu)</a:t>
            </a:r>
            <a:r>
              <a:rPr lang="pl-PL" dirty="0"/>
              <a:t>.  W tym czasie jednostka samorządu jest  zobowiązana do przedstawiania corocznych sprawozdań z kontynuacji realizacji zadania publicznego właściwemu wojewodzie. </a:t>
            </a:r>
          </a:p>
        </p:txBody>
      </p:sp>
    </p:spTree>
    <p:extLst>
      <p:ext uri="{BB962C8B-B14F-4D97-AF65-F5344CB8AC3E}">
        <p14:creationId xmlns:p14="http://schemas.microsoft.com/office/powerpoint/2010/main" val="3198070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672683"/>
            <a:ext cx="9369614" cy="49065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 prawa miejscowego związane z realizacją Programu </a:t>
            </a:r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434" y="2342606"/>
            <a:ext cx="9023673" cy="3935531"/>
          </a:xfrm>
        </p:spPr>
        <p:txBody>
          <a:bodyPr>
            <a:normAutofit/>
          </a:bodyPr>
          <a:lstStyle/>
          <a:p>
            <a:pPr marL="200025" lvl="1" indent="0">
              <a:buNone/>
            </a:pPr>
            <a:r>
              <a:rPr lang="pl-PL" sz="2000" dirty="0"/>
              <a:t>Zgodnie z zasadami tworzenia jednostek organizacyjnych pomocy społecznej oraz zapisami Programu samorząd powinien określić w drodze uchwały:</a:t>
            </a:r>
          </a:p>
          <a:p>
            <a:pPr marL="538163" lvl="1" indent="-338138">
              <a:buFont typeface="Wingdings" panose="05000000000000000000" pitchFamily="2" charset="2"/>
              <a:buChar char="v"/>
            </a:pPr>
            <a:r>
              <a:rPr lang="pl-PL" sz="2000" dirty="0"/>
              <a:t>uchwała o utworzeniu Domu/Klubu Senior+</a:t>
            </a:r>
          </a:p>
          <a:p>
            <a:pPr marL="538163" lvl="1" indent="-338138">
              <a:buFont typeface="Wingdings" panose="05000000000000000000" pitchFamily="2" charset="2"/>
              <a:buChar char="v"/>
            </a:pPr>
            <a:r>
              <a:rPr lang="pl-PL" sz="2000" dirty="0"/>
              <a:t>statut  (tylko w przypadku gdy działa jako odrębna jednostka budżetowa)     </a:t>
            </a:r>
          </a:p>
          <a:p>
            <a:pPr marL="538163" lvl="1" indent="-338138">
              <a:buFont typeface="Wingdings" panose="05000000000000000000" pitchFamily="2" charset="2"/>
              <a:buChar char="v"/>
            </a:pPr>
            <a:r>
              <a:rPr lang="pl-PL" sz="2000" dirty="0"/>
              <a:t>zakres działania placówki typu „Senior+”</a:t>
            </a:r>
          </a:p>
          <a:p>
            <a:pPr marL="538163" lvl="1" indent="-338138">
              <a:buFont typeface="Wingdings" panose="05000000000000000000" pitchFamily="2" charset="2"/>
              <a:buChar char="v"/>
            </a:pPr>
            <a:r>
              <a:rPr lang="pl-PL" sz="2000" dirty="0"/>
              <a:t>kryteria oraz zasady uczestnictwa seniorów w zajęciach oferowanych przez placówkę „Senior+”</a:t>
            </a:r>
          </a:p>
          <a:p>
            <a:pPr marL="538163" lvl="1" indent="-338138">
              <a:buFont typeface="Wingdings" panose="05000000000000000000" pitchFamily="2" charset="2"/>
              <a:buChar char="v"/>
            </a:pPr>
            <a:r>
              <a:rPr lang="pl-PL" sz="2000" dirty="0"/>
              <a:t>szczegółowe zasady ponoszenia odpłatności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12" y="3158009"/>
            <a:ext cx="2471856" cy="22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97280" y="2151018"/>
            <a:ext cx="10058400" cy="37180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pl-PL" sz="2800" b="1" spc="-50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 Senior+ </a:t>
            </a:r>
          </a:p>
          <a:p>
            <a:r>
              <a:rPr lang="pl-PL" dirty="0">
                <a:solidFill>
                  <a:prstClr val="black"/>
                </a:solidFill>
                <a:latin typeface="Sitka Display" panose="02000505000000020004" pitchFamily="2" charset="0"/>
                <a:ea typeface="+mj-ea"/>
                <a:cs typeface="+mj-cs"/>
              </a:rPr>
              <a:t>Program „Senior+” jest elementem polityki społecznej państwa w zakresie wsparcia finansowego jednostek samorządu </a:t>
            </a:r>
            <a:r>
              <a:rPr lang="pl-PL" u="sng" dirty="0">
                <a:solidFill>
                  <a:srgbClr val="FF0000"/>
                </a:solidFill>
                <a:latin typeface="Sitka Display" panose="02000505000000020004" pitchFamily="2" charset="0"/>
                <a:ea typeface="+mj-ea"/>
                <a:cs typeface="+mj-cs"/>
              </a:rPr>
              <a:t>w realizacji zadań własnych </a:t>
            </a:r>
            <a:r>
              <a:rPr lang="pl-PL" dirty="0">
                <a:solidFill>
                  <a:prstClr val="black"/>
                </a:solidFill>
                <a:latin typeface="Sitka Display" panose="02000505000000020004" pitchFamily="2" charset="0"/>
                <a:ea typeface="+mj-ea"/>
                <a:cs typeface="+mj-cs"/>
              </a:rPr>
              <a:t>określonych w art. 17 ust. 2 pkt 3, art. 19 pkt 11 oraz art. 21 pkt 5 </a:t>
            </a:r>
            <a:r>
              <a:rPr lang="pl-PL" u="sng" dirty="0">
                <a:solidFill>
                  <a:srgbClr val="FF0000"/>
                </a:solidFill>
                <a:latin typeface="Sitka Display" panose="02000505000000020004" pitchFamily="2" charset="0"/>
                <a:ea typeface="+mj-ea"/>
                <a:cs typeface="+mj-cs"/>
              </a:rPr>
              <a:t>ustawy o pomocy społecznej, </a:t>
            </a:r>
            <a:r>
              <a:rPr lang="pl-PL" dirty="0">
                <a:solidFill>
                  <a:prstClr val="black"/>
                </a:solidFill>
                <a:latin typeface="Sitka Display" panose="02000505000000020004" pitchFamily="2" charset="0"/>
                <a:ea typeface="+mj-ea"/>
                <a:cs typeface="+mj-cs"/>
              </a:rPr>
              <a:t>wsparcie to ma na celu poprawę jakości życia seniorów w środowisku lokalnym</a:t>
            </a:r>
            <a:r>
              <a:rPr lang="pl-PL" sz="1800" dirty="0">
                <a:solidFill>
                  <a:prstClr val="black"/>
                </a:solidFill>
                <a:latin typeface="Sitka Display" panose="02000505000000020004" pitchFamily="2" charset="0"/>
                <a:ea typeface="+mj-ea"/>
                <a:cs typeface="+mj-cs"/>
              </a:rPr>
              <a:t>.</a:t>
            </a:r>
          </a:p>
          <a:p>
            <a:r>
              <a:rPr lang="pl-PL" dirty="0">
                <a:solidFill>
                  <a:prstClr val="black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Program skierowany jest do J.S.T. (szczebla gminnego, powiatowego i województwa),</a:t>
            </a:r>
            <a:r>
              <a:rPr lang="pl-PL" dirty="0">
                <a:solidFill>
                  <a:srgbClr val="073E87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których strategie rozwoju pomocy społecznej uwzględniają rozwój infrastruktury dla osób starszych lub </a:t>
            </a:r>
            <a:br>
              <a:rPr lang="pl-PL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w których brak jest innej infrastruktury pomocy społecznej tego typu. </a:t>
            </a:r>
            <a:br>
              <a:rPr lang="pl-PL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Wsparcie w ramach programu otrzymują osoby nieaktywne zawodowo, powyżej 60 roku życia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586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8302206" cy="74228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Najczęstsze błędy przy podejmowaniu uchwał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964" y="2542903"/>
            <a:ext cx="5663572" cy="33261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wykraczanie poza delegację ustawową;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nie uzależnienie wysokości opłaty od zakresu przyznanych usług np.: zajęcia ruchowe; okres </a:t>
            </a:r>
            <a:br>
              <a:rPr lang="pl-PL" dirty="0"/>
            </a:br>
            <a:r>
              <a:rPr lang="pl-PL" dirty="0"/>
              <a:t>w którym osoba nie korzysta z zajęć placówki. (art. 97 u. p.s.: Opłatę za pobyt w ośrodkach wsparcia ustala podmiot kierujący, w uzgodnieniu z osobą kierowaną, </a:t>
            </a:r>
            <a:r>
              <a:rPr lang="pl-PL" u="sng" dirty="0"/>
              <a:t>uwzględniając przyznany zakres usług);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zwalnianie z opłat beneficjentów programu. </a:t>
            </a:r>
          </a:p>
          <a:p>
            <a:endParaRPr lang="pl-PL" dirty="0"/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18FEA28B-E209-4A62-9DD3-26EEB3825363}"/>
              </a:ext>
            </a:extLst>
          </p:cNvPr>
          <p:cNvSpPr/>
          <p:nvPr/>
        </p:nvSpPr>
        <p:spPr>
          <a:xfrm>
            <a:off x="9402687" y="2641338"/>
            <a:ext cx="211666" cy="369146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E2E22F08-F92F-48E2-8BEA-BA7D58C2E58B}"/>
              </a:ext>
            </a:extLst>
          </p:cNvPr>
          <p:cNvGrpSpPr/>
          <p:nvPr/>
        </p:nvGrpSpPr>
        <p:grpSpPr>
          <a:xfrm rot="21334425">
            <a:off x="6854931" y="2731273"/>
            <a:ext cx="2376004" cy="3824390"/>
            <a:chOff x="5870263" y="9191523"/>
            <a:chExt cx="2376004" cy="3824390"/>
          </a:xfrm>
        </p:grpSpPr>
        <p:sp>
          <p:nvSpPr>
            <p:cNvPr id="6" name="Rectangle: Rounded Corners 51">
              <a:extLst>
                <a:ext uri="{FF2B5EF4-FFF2-40B4-BE49-F238E27FC236}">
                  <a16:creationId xmlns:a16="http://schemas.microsoft.com/office/drawing/2014/main" id="{ABCCE6BE-A782-4225-9DFE-614A07A8FA41}"/>
                </a:ext>
              </a:extLst>
            </p:cNvPr>
            <p:cNvSpPr/>
            <p:nvPr/>
          </p:nvSpPr>
          <p:spPr>
            <a:xfrm rot="20215115">
              <a:off x="7722667" y="9842394"/>
              <a:ext cx="211666" cy="31735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A42E63EA-91F1-4C07-AD3D-ED1723756F6B}"/>
                </a:ext>
              </a:extLst>
            </p:cNvPr>
            <p:cNvGrpSpPr/>
            <p:nvPr/>
          </p:nvGrpSpPr>
          <p:grpSpPr>
            <a:xfrm rot="10800000">
              <a:off x="5870263" y="9283996"/>
              <a:ext cx="2376004" cy="2048280"/>
              <a:chOff x="6390366" y="9094124"/>
              <a:chExt cx="2376004" cy="2048280"/>
            </a:xfrm>
          </p:grpSpPr>
          <p:sp>
            <p:nvSpPr>
              <p:cNvPr id="9" name="Isosceles Triangle 52">
                <a:extLst>
                  <a:ext uri="{FF2B5EF4-FFF2-40B4-BE49-F238E27FC236}">
                    <a16:creationId xmlns:a16="http://schemas.microsoft.com/office/drawing/2014/main" id="{E5845B8C-515F-4E41-8496-39D4F434FB3B}"/>
                  </a:ext>
                </a:extLst>
              </p:cNvPr>
              <p:cNvSpPr/>
              <p:nvPr/>
            </p:nvSpPr>
            <p:spPr>
              <a:xfrm rot="2215115">
                <a:off x="6390366" y="9094124"/>
                <a:ext cx="2376004" cy="204828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Isosceles Triangle 53">
                <a:extLst>
                  <a:ext uri="{FF2B5EF4-FFF2-40B4-BE49-F238E27FC236}">
                    <a16:creationId xmlns:a16="http://schemas.microsoft.com/office/drawing/2014/main" id="{4BA2C667-2B7E-4CFF-A207-EAF1305776B2}"/>
                  </a:ext>
                </a:extLst>
              </p:cNvPr>
              <p:cNvSpPr/>
              <p:nvPr/>
            </p:nvSpPr>
            <p:spPr>
              <a:xfrm rot="2215115">
                <a:off x="6652035" y="9421885"/>
                <a:ext cx="1763680" cy="1520414"/>
              </a:xfrm>
              <a:prstGeom prst="triangl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54">
              <a:extLst>
                <a:ext uri="{FF2B5EF4-FFF2-40B4-BE49-F238E27FC236}">
                  <a16:creationId xmlns:a16="http://schemas.microsoft.com/office/drawing/2014/main" id="{7FBF620D-63B5-4E39-924C-E2E90FDC5CF7}"/>
                </a:ext>
              </a:extLst>
            </p:cNvPr>
            <p:cNvSpPr txBox="1"/>
            <p:nvPr/>
          </p:nvSpPr>
          <p:spPr>
            <a:xfrm rot="20333417">
              <a:off x="6293964" y="9191523"/>
              <a:ext cx="182567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>
                    <a:noFill/>
                  </a:ln>
                  <a:solidFill>
                    <a:srgbClr val="CB1B4A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61E68-F1B6-497F-A530-5E211C34F06B}"/>
              </a:ext>
            </a:extLst>
          </p:cNvPr>
          <p:cNvGrpSpPr/>
          <p:nvPr/>
        </p:nvGrpSpPr>
        <p:grpSpPr>
          <a:xfrm rot="1728231">
            <a:off x="9370477" y="2521714"/>
            <a:ext cx="2145850" cy="4053417"/>
            <a:chOff x="5970926" y="2300722"/>
            <a:chExt cx="2145850" cy="4053417"/>
          </a:xfrm>
        </p:grpSpPr>
        <p:sp>
          <p:nvSpPr>
            <p:cNvPr id="12" name="Rectangle: Rounded Corners 33">
              <a:extLst>
                <a:ext uri="{FF2B5EF4-FFF2-40B4-BE49-F238E27FC236}">
                  <a16:creationId xmlns:a16="http://schemas.microsoft.com/office/drawing/2014/main" id="{6B589261-2EF2-406E-80FF-045F8225D177}"/>
                </a:ext>
              </a:extLst>
            </p:cNvPr>
            <p:cNvSpPr/>
            <p:nvPr/>
          </p:nvSpPr>
          <p:spPr>
            <a:xfrm>
              <a:off x="6938018" y="2662672"/>
              <a:ext cx="211666" cy="369146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BD6FE029-C51C-4507-BDCB-6B6ABE487A44}"/>
                </a:ext>
              </a:extLst>
            </p:cNvPr>
            <p:cNvGrpSpPr/>
            <p:nvPr/>
          </p:nvGrpSpPr>
          <p:grpSpPr>
            <a:xfrm>
              <a:off x="5970926" y="2300722"/>
              <a:ext cx="2145850" cy="2145850"/>
              <a:chOff x="1289212" y="1427544"/>
              <a:chExt cx="2145850" cy="2145850"/>
            </a:xfrm>
          </p:grpSpPr>
          <p:sp>
            <p:nvSpPr>
              <p:cNvPr id="14" name="Oval 5">
                <a:extLst>
                  <a:ext uri="{FF2B5EF4-FFF2-40B4-BE49-F238E27FC236}">
                    <a16:creationId xmlns:a16="http://schemas.microsoft.com/office/drawing/2014/main" id="{999DF181-E30D-4E11-8184-DAADBD55F89F}"/>
                  </a:ext>
                </a:extLst>
              </p:cNvPr>
              <p:cNvSpPr/>
              <p:nvPr/>
            </p:nvSpPr>
            <p:spPr>
              <a:xfrm>
                <a:off x="1289212" y="1427544"/>
                <a:ext cx="2145850" cy="214585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32">
                <a:extLst>
                  <a:ext uri="{FF2B5EF4-FFF2-40B4-BE49-F238E27FC236}">
                    <a16:creationId xmlns:a16="http://schemas.microsoft.com/office/drawing/2014/main" id="{5FEEFE4E-69BA-4AD9-9661-DD7F94829456}"/>
                  </a:ext>
                </a:extLst>
              </p:cNvPr>
              <p:cNvSpPr/>
              <p:nvPr/>
            </p:nvSpPr>
            <p:spPr>
              <a:xfrm>
                <a:off x="1428001" y="1566333"/>
                <a:ext cx="1868272" cy="1868272"/>
              </a:xfrm>
              <a:prstGeom prst="ellipse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8">
                <a:extLst>
                  <a:ext uri="{FF2B5EF4-FFF2-40B4-BE49-F238E27FC236}">
                    <a16:creationId xmlns:a16="http://schemas.microsoft.com/office/drawing/2014/main" id="{5B6748F1-734A-4B28-B0E6-F481C34B3A00}"/>
                  </a:ext>
                </a:extLst>
              </p:cNvPr>
              <p:cNvSpPr/>
              <p:nvPr/>
            </p:nvSpPr>
            <p:spPr>
              <a:xfrm>
                <a:off x="1727200" y="2304289"/>
                <a:ext cx="1274155" cy="3640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Hexagon 3">
            <a:extLst>
              <a:ext uri="{FF2B5EF4-FFF2-40B4-BE49-F238E27FC236}">
                <a16:creationId xmlns:a16="http://schemas.microsoft.com/office/drawing/2014/main" id="{D02366E1-B651-4744-A6A4-46E7F9B4C413}"/>
              </a:ext>
            </a:extLst>
          </p:cNvPr>
          <p:cNvSpPr/>
          <p:nvPr/>
        </p:nvSpPr>
        <p:spPr>
          <a:xfrm>
            <a:off x="8299824" y="1756641"/>
            <a:ext cx="2456367" cy="2117558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Hexagon 19">
            <a:extLst>
              <a:ext uri="{FF2B5EF4-FFF2-40B4-BE49-F238E27FC236}">
                <a16:creationId xmlns:a16="http://schemas.microsoft.com/office/drawing/2014/main" id="{2CC59973-1419-4A73-9483-55DE4573BC65}"/>
              </a:ext>
            </a:extLst>
          </p:cNvPr>
          <p:cNvSpPr/>
          <p:nvPr/>
        </p:nvSpPr>
        <p:spPr>
          <a:xfrm>
            <a:off x="8487532" y="1912544"/>
            <a:ext cx="2058594" cy="1774648"/>
          </a:xfrm>
          <a:prstGeom prst="hexagon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E8A6469D-759D-4832-B25F-42074BDB41B4}"/>
              </a:ext>
            </a:extLst>
          </p:cNvPr>
          <p:cNvSpPr txBox="1"/>
          <p:nvPr/>
        </p:nvSpPr>
        <p:spPr>
          <a:xfrm>
            <a:off x="8615170" y="2310899"/>
            <a:ext cx="18256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/>
                <a:ea typeface="+mn-ea"/>
                <a:cs typeface="+mn-cs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6607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3826" y="1100642"/>
            <a:ext cx="9848014" cy="117229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uczestnictwa w placówkach Senior+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6997" y="2903557"/>
            <a:ext cx="4151736" cy="2755631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217920" y="2676293"/>
            <a:ext cx="4876800" cy="30800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pl-PL" dirty="0"/>
              <a:t>W przypadku </a:t>
            </a:r>
            <a:r>
              <a:rPr lang="pl-PL" u="sng" dirty="0"/>
              <a:t>Dziennych Domów Senior+ przyznanie miejsca w placówce</a:t>
            </a:r>
            <a:r>
              <a:rPr lang="pl-PL" dirty="0"/>
              <a:t> powinno odbywać się </a:t>
            </a:r>
            <a:r>
              <a:rPr lang="pl-PL" u="sng" dirty="0"/>
              <a:t>wyłącznie na podstawie decyzji administracyjnej</a:t>
            </a:r>
            <a:r>
              <a:rPr lang="pl-PL" dirty="0"/>
              <a:t>. Klub Senior+ kwalifikowany jest jako klub samopomocy i przyznanie miejsca może odbywać się z pominięciem wydania decyzji, np. na podstawie deklaracji, zgłoszenia, bądź innego dokumentu poświadczającego o przyznaniu miejsca (wydawanie decyzji nie jest zabronione)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8498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4978" y="866467"/>
            <a:ext cx="9235971" cy="124100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 i godziny otwarcia placówki 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9389" y="2450514"/>
            <a:ext cx="4937125" cy="382402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86128" y="2280631"/>
            <a:ext cx="4937760" cy="4023360"/>
          </a:xfrm>
        </p:spPr>
        <p:txBody>
          <a:bodyPr/>
          <a:lstStyle/>
          <a:p>
            <a:r>
              <a:rPr lang="pl-PL" dirty="0"/>
              <a:t>Placówka działająca w formie Dziennego Domu „Senior+” powinna zapewnić co najmniej</a:t>
            </a:r>
            <a:br>
              <a:rPr lang="pl-PL" dirty="0"/>
            </a:br>
            <a:r>
              <a:rPr lang="pl-PL" b="1" u="sng" dirty="0"/>
              <a:t>8-godzinną ofertę usług w dniach od poniedziałku do piątku (40 godzin tygodniowo)</a:t>
            </a:r>
            <a:r>
              <a:rPr lang="pl-PL" dirty="0"/>
              <a:t>. </a:t>
            </a:r>
          </a:p>
          <a:p>
            <a:r>
              <a:rPr lang="pl-PL" dirty="0"/>
              <a:t>Klub Senior+ powinien zapewniać tygodniowo </a:t>
            </a:r>
            <a:r>
              <a:rPr lang="pl-PL" b="1" dirty="0"/>
              <a:t>co najmniej 20-godzinną ofertę usług</a:t>
            </a:r>
            <a:r>
              <a:rPr lang="pl-PL" dirty="0"/>
              <a:t>.  </a:t>
            </a:r>
          </a:p>
          <a:p>
            <a:r>
              <a:rPr lang="pl-PL" u="sng" dirty="0"/>
              <a:t>Uwaga</a:t>
            </a:r>
            <a:r>
              <a:rPr lang="pl-PL" dirty="0"/>
              <a:t>: Szczegółowe warunki realizacji, finansowania i rozliczania zadania publicznego reguluje Porozumienie zawarte pomiędzy Wojewodą a Oferentem!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079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129" y="1134097"/>
            <a:ext cx="9869254" cy="102562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Dowóz beneficjentów – OBLIGATORYJNIE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2684" y="2665141"/>
            <a:ext cx="4827269" cy="3203847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17920" y="2642839"/>
            <a:ext cx="4937760" cy="3226256"/>
          </a:xfrm>
        </p:spPr>
        <p:txBody>
          <a:bodyPr/>
          <a:lstStyle/>
          <a:p>
            <a:pPr algn="ctr"/>
            <a:endParaRPr lang="pl-PL" b="1" dirty="0"/>
          </a:p>
          <a:p>
            <a:r>
              <a:rPr lang="pl-PL" u="sng" dirty="0"/>
              <a:t>Za dowożenie seniorów do i z ośrodka, </a:t>
            </a:r>
            <a:br>
              <a:rPr lang="pl-PL" u="sng" dirty="0"/>
            </a:br>
            <a:r>
              <a:rPr lang="pl-PL" u="sng" dirty="0"/>
              <a:t>w szczególności mających trudności </a:t>
            </a:r>
            <a:br>
              <a:rPr lang="pl-PL" u="sng" dirty="0"/>
            </a:br>
            <a:r>
              <a:rPr lang="pl-PL" u="sng" dirty="0"/>
              <a:t>w poruszaniu się, odpowiada jednostka samorządu.</a:t>
            </a:r>
          </a:p>
          <a:p>
            <a:r>
              <a:rPr lang="pl-PL" dirty="0"/>
              <a:t>Usługa ta powinna być dokumentowana, np. wskazanie zapewnienia dowozu, oświadczenia o rezygnacji z korzystania, określenie potrzeb organizacji dowozu itp.</a:t>
            </a:r>
          </a:p>
        </p:txBody>
      </p:sp>
    </p:spTree>
    <p:extLst>
      <p:ext uri="{BB962C8B-B14F-4D97-AF65-F5344CB8AC3E}">
        <p14:creationId xmlns:p14="http://schemas.microsoft.com/office/powerpoint/2010/main" val="3801826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8"/>
            <a:ext cx="9378323" cy="82066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Zapewnienie ciepłego posiłku w Dziennym Domu Senior+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Zapewnienie posiłku, w szczególności ciepłego jest wymogiem w Dziennym Domu Senior+. </a:t>
            </a:r>
            <a:br>
              <a:rPr lang="pl-PL" dirty="0"/>
            </a:br>
            <a:r>
              <a:rPr lang="pl-PL" dirty="0"/>
              <a:t>W Klubie nie jest to warunek konieczny, jednak podnosi standard placówki i może być realizowany.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102" y="4076714"/>
            <a:ext cx="2651990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02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08430" y="1632767"/>
            <a:ext cx="8192324" cy="87843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Zgłoszenie do Powiatowego Inspektora Sanitarnego 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93512" y="2166144"/>
            <a:ext cx="3313477" cy="2028821"/>
          </a:xfrm>
          <a:prstGeom prst="rect">
            <a:avLst/>
          </a:prstGeom>
        </p:spPr>
      </p:pic>
      <p:sp>
        <p:nvSpPr>
          <p:cNvPr id="6" name="Symbol zastępczy zawartości 4"/>
          <p:cNvSpPr txBox="1">
            <a:spLocks/>
          </p:cNvSpPr>
          <p:nvPr/>
        </p:nvSpPr>
        <p:spPr>
          <a:xfrm>
            <a:off x="1108430" y="2732049"/>
            <a:ext cx="6775482" cy="3583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Placówka „Senior+” zapewniająca beneficjentom posiłki </a:t>
            </a: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podlega procedurze zatwierdzenia zakładu i wpisu do rejestru zakładów nadzorowanych przez organy Państwowej Inspekcji Sanitarnej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Dzienny Dom „Senior+” jest zakładem żywienia zbiorowego typu zamkniętego w rozumieniu przepisów prawa żywnościowego,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dyrektor obiektu jest podmiotem działającym na rynku spożywczym odpowiedzialnym za bezpieczeństwo wprowadzanej do obrotu żywności – zgodnie z art. 1 ww. rozporządzenia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 852/2004 oraz 17 ww. rozporządzenia nr 178/2002.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Obowiązek ten dotyczy również placówek zapewniających żywienie w formie cateringu.</a:t>
            </a:r>
          </a:p>
        </p:txBody>
      </p:sp>
    </p:spTree>
    <p:extLst>
      <p:ext uri="{BB962C8B-B14F-4D97-AF65-F5344CB8AC3E}">
        <p14:creationId xmlns:p14="http://schemas.microsoft.com/office/powerpoint/2010/main" val="1753234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38509" y="1661533"/>
            <a:ext cx="8645422" cy="559153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funkcjonowania - Rozliczenie frekwencji </a:t>
            </a:r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2888" y="2442117"/>
            <a:ext cx="6512312" cy="3680009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W przypadku otrzymania dotacji w ramach modułu II, Zleceniobiorca zobowiązany jest do prowadzenia dziennych list obecności seniorów na podstawie których ustalana będzie miesięczna frekwencja. W przypadku, gdy faktyczna frekwencja w danym miesiącu jest o 50% mniejsza od dofinansowanej liczby utrzymywanych miejsc w placówce, </a:t>
            </a:r>
            <a:r>
              <a:rPr lang="pl-PL" u="sng" dirty="0"/>
              <a:t>każde dofinansowane miejsce (po zaokrągleniu w dół) poniżej wskazanego limitu stanowi koszt niekwalifikowany (dotyczy liczby miejsc, nie liczby osób)</a:t>
            </a:r>
            <a:r>
              <a:rPr lang="pl-PL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05" y="1839136"/>
            <a:ext cx="28575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83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815846"/>
            <a:ext cx="10058400" cy="868989"/>
          </a:xfrm>
        </p:spPr>
        <p:txBody>
          <a:bodyPr vert="horz" lIns="0" tIns="45720" rIns="0" bIns="45720" rtlCol="0" anchor="t"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</a:pPr>
            <a:r>
              <a:rPr lang="pl-PL" sz="11200" b="1" spc="-5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Informacja dot. warunków funkcjonowania placówek Senior+ </a:t>
            </a:r>
            <a:br>
              <a:rPr lang="pl-PL" sz="11200" b="1" spc="-5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sz="11200" b="1" spc="-5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 związku z epidemia SARS-CoV-2 (ogłoszenie o konkursie VII-6)</a:t>
            </a:r>
          </a:p>
          <a:p>
            <a:pPr marL="0" indent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</a:pP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/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</a:pPr>
            <a:r>
              <a:rPr lang="pl-PL" sz="9600" dirty="0">
                <a:solidFill>
                  <a:srgbClr val="000000"/>
                </a:solidFill>
                <a:ea typeface="Times New Roman" panose="02020603050405020304" pitchFamily="18" charset="0"/>
              </a:rPr>
              <a:t>W okresie zawieszenia działalności lub czasowego zamknięcia ośrodków wsparcia, spowodowanego skutkami COVID-19, których funkcjonowanie jest finansowane w ramach modułu 2 programu wieloletniego Senior+ na lata </a:t>
            </a:r>
            <a:br>
              <a:rPr lang="pl-PL" sz="9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pl-PL" sz="9600" dirty="0">
                <a:solidFill>
                  <a:srgbClr val="000000"/>
                </a:solidFill>
                <a:ea typeface="Times New Roman" panose="02020603050405020304" pitchFamily="18" charset="0"/>
              </a:rPr>
              <a:t>2021–2025, edycja 2022, jednostkom samorządu terytorialnego przysługuje dotacja na pokrycie bieżących kosztów ich prowadzenia.</a:t>
            </a:r>
            <a:endParaRPr lang="pl-PL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</a:pPr>
            <a:endParaRPr lang="pl-PL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/>
              <a:ea typeface="Calibri" panose="020F0502020204030204" pitchFamily="34" charset="0"/>
              <a:cs typeface="Times New Roman"/>
            </a:endParaRPr>
          </a:p>
          <a:p>
            <a:pPr marL="0" indent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</a:pP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/>
              <a:ea typeface="Calibri" panose="020F0502020204030204" pitchFamily="34" charset="0"/>
              <a:cs typeface="Times New Roman"/>
            </a:endParaRPr>
          </a:p>
          <a:p>
            <a:pPr marL="0" lvl="0" indent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</a:pPr>
            <a:endParaRPr lang="pl-PL" sz="2400" dirty="0">
              <a:solidFill>
                <a:prstClr val="black"/>
              </a:solidFill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887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071963" y="1715644"/>
            <a:ext cx="8342003" cy="994832"/>
          </a:xfrm>
        </p:spPr>
        <p:txBody>
          <a:bodyPr>
            <a:noAutofit/>
          </a:bodyPr>
          <a:lstStyle/>
          <a:p>
            <a:pPr algn="ctr"/>
            <a:br>
              <a:rPr lang="pl-PL" sz="2400" b="1" dirty="0">
                <a:solidFill>
                  <a:schemeClr val="accent1"/>
                </a:solidFill>
              </a:rPr>
            </a:br>
            <a:br>
              <a:rPr lang="pl-PL" sz="2400" b="1" dirty="0">
                <a:solidFill>
                  <a:schemeClr val="accent1"/>
                </a:solidFill>
              </a:rPr>
            </a:br>
            <a:br>
              <a:rPr lang="pl-PL" sz="2400" b="1" dirty="0">
                <a:solidFill>
                  <a:schemeClr val="accent1"/>
                </a:solidFill>
              </a:rPr>
            </a:br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Zatrudnianie kadry w placówkach Senior+</a:t>
            </a:r>
            <a:b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Dzienny Dom Senior+ 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71963" y="3048000"/>
            <a:ext cx="10083717" cy="2821093"/>
          </a:xfrm>
        </p:spPr>
        <p:txBody>
          <a:bodyPr/>
          <a:lstStyle/>
          <a:p>
            <a:r>
              <a:rPr lang="pl-PL" dirty="0"/>
              <a:t>Zgodnie z zapisami Programu minimalny standard zatrudnienia w </a:t>
            </a:r>
            <a:r>
              <a:rPr lang="pl-PL" u="sng" dirty="0"/>
              <a:t>Dziennym Domu „Senior+” </a:t>
            </a:r>
            <a:br>
              <a:rPr lang="pl-PL" u="sng" dirty="0"/>
            </a:br>
            <a:r>
              <a:rPr lang="pl-PL" dirty="0"/>
              <a:t>to </a:t>
            </a:r>
            <a:r>
              <a:rPr lang="pl-PL" u="sng" dirty="0"/>
              <a:t>co najmniej jeden pracownik na 15 seniorów </a:t>
            </a:r>
            <a:r>
              <a:rPr lang="pl-PL" b="1" u="sng" dirty="0"/>
              <a:t>oraz</a:t>
            </a:r>
            <a:r>
              <a:rPr lang="pl-PL" u="sng" dirty="0"/>
              <a:t> </a:t>
            </a:r>
            <a:r>
              <a:rPr lang="pl-PL" dirty="0"/>
              <a:t>fizjoterapeuta </a:t>
            </a:r>
            <a:r>
              <a:rPr lang="pl-PL" b="1" dirty="0"/>
              <a:t>lub</a:t>
            </a:r>
            <a:r>
              <a:rPr lang="pl-PL" dirty="0"/>
              <a:t> terapeuta zajęciowy </a:t>
            </a:r>
            <a:r>
              <a:rPr lang="pl-PL" b="1" dirty="0"/>
              <a:t>lub</a:t>
            </a:r>
            <a:r>
              <a:rPr lang="pl-PL" dirty="0"/>
              <a:t> instruktor terapii </a:t>
            </a:r>
            <a:r>
              <a:rPr lang="pl-PL" b="1" dirty="0"/>
              <a:t>lub</a:t>
            </a:r>
            <a:r>
              <a:rPr lang="pl-PL" dirty="0"/>
              <a:t> pielęgniarka w wymiarze czasu odpowiednim do potrzeb placówki. Dodatkowo, w zależności od potrzeb, w placówce może być zatrudniony inny specjalista w wymiarze czasu odpowiednim do potrzeb placówki. </a:t>
            </a:r>
          </a:p>
          <a:p>
            <a:r>
              <a:rPr lang="pl-PL" dirty="0"/>
              <a:t>Ponadto jednostka samorządu we współpracy z urzędem pracy może zaangażować stażystów.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9105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3114" y="1862253"/>
            <a:ext cx="10058400" cy="47727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 Senior+</a:t>
            </a:r>
            <a:r>
              <a:rPr lang="pl-PL" sz="2400" b="1" dirty="0">
                <a:solidFill>
                  <a:schemeClr val="accent1"/>
                </a:solidFill>
              </a:rPr>
              <a:t> </a:t>
            </a:r>
            <a:endParaRPr lang="pl-PL" sz="4000" b="1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388" y="2339525"/>
            <a:ext cx="10659291" cy="289394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pl-PL" sz="2100" dirty="0"/>
              <a:t>Minimalny standard zatrudnienia </a:t>
            </a:r>
            <a:r>
              <a:rPr lang="pl-PL" sz="2100" u="sng" dirty="0"/>
              <a:t>w Klubie „Senior+” </a:t>
            </a:r>
            <a:r>
              <a:rPr lang="pl-PL" sz="2100" dirty="0"/>
              <a:t>to </a:t>
            </a:r>
            <a:r>
              <a:rPr lang="pl-PL" sz="2100" u="sng" dirty="0"/>
              <a:t>jeden pracownik </a:t>
            </a:r>
            <a:r>
              <a:rPr lang="pl-PL" sz="2100" b="1" u="sng" dirty="0"/>
              <a:t>oraz</a:t>
            </a:r>
            <a:r>
              <a:rPr lang="pl-PL" sz="2100" u="sng" dirty="0"/>
              <a:t> specjalista</a:t>
            </a:r>
          </a:p>
          <a:p>
            <a:pPr>
              <a:lnSpc>
                <a:spcPct val="100000"/>
              </a:lnSpc>
            </a:pPr>
            <a:r>
              <a:rPr lang="pl-PL" sz="2100" dirty="0"/>
              <a:t>w pożądanym zakresie, zatrudniony w wymiarze czasu odpowiednim do potrzeb placówki.</a:t>
            </a:r>
          </a:p>
          <a:p>
            <a:pPr>
              <a:lnSpc>
                <a:spcPct val="100000"/>
              </a:lnSpc>
            </a:pPr>
            <a:r>
              <a:rPr lang="pl-PL" sz="2100" dirty="0"/>
              <a:t>Dodatkowo, w zależności od potrzeb, w placówce mogą być zatrudnieni inni specjaliści</a:t>
            </a:r>
          </a:p>
          <a:p>
            <a:pPr>
              <a:lnSpc>
                <a:spcPct val="100000"/>
              </a:lnSpc>
            </a:pPr>
            <a:r>
              <a:rPr lang="pl-PL" sz="2100" u="sng" dirty="0"/>
              <a:t>Kwalifikacje pracowników </a:t>
            </a:r>
            <a:r>
              <a:rPr lang="pl-PL" sz="2100" b="1" u="sng" dirty="0"/>
              <a:t>i</a:t>
            </a:r>
            <a:r>
              <a:rPr lang="pl-PL" sz="2100" u="sng" dirty="0"/>
              <a:t> współpracowników </a:t>
            </a:r>
            <a:r>
              <a:rPr lang="pl-PL" sz="2100" dirty="0"/>
              <a:t>realizujących usługi w ramach</a:t>
            </a:r>
          </a:p>
          <a:p>
            <a:pPr>
              <a:lnSpc>
                <a:spcPct val="100000"/>
              </a:lnSpc>
            </a:pPr>
            <a:r>
              <a:rPr lang="pl-PL" sz="2100" dirty="0"/>
              <a:t>Funkcjonowania Dziennego Domu „Senior+” oraz Klubu „Senior+”</a:t>
            </a:r>
            <a:br>
              <a:rPr lang="pl-PL" sz="2100" dirty="0"/>
            </a:br>
            <a:r>
              <a:rPr lang="pl-PL" sz="2100" dirty="0"/>
              <a:t>określa jednostka samorządu, na terenie której działa placówka w oparciu o ustawy:</a:t>
            </a:r>
            <a:br>
              <a:rPr lang="pl-PL" sz="2100" dirty="0"/>
            </a:br>
            <a:r>
              <a:rPr lang="pl-PL" sz="2100" dirty="0"/>
              <a:t>o pomocy społecznej oraz o pracownikach samorządowych, a także przepisy </a:t>
            </a:r>
            <a:br>
              <a:rPr lang="pl-PL" sz="2100" dirty="0"/>
            </a:br>
            <a:r>
              <a:rPr lang="pl-PL" sz="2100" dirty="0"/>
              <a:t>wykonawcze do ich.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09" y="3984450"/>
            <a:ext cx="2864646" cy="20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5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9404448" cy="70744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Moduł II Programu Senior+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9566" y="2220686"/>
            <a:ext cx="10659291" cy="403206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/>
              <a:t>Zapewnienie funkcjonowania już istniejących ośrodków wsparcia, </a:t>
            </a:r>
            <a:r>
              <a:rPr lang="pl-PL" u="sng" dirty="0"/>
              <a:t>utworzonych w ramach modułu I</a:t>
            </a:r>
            <a:r>
              <a:rPr lang="pl-PL" dirty="0"/>
              <a:t>. Dofinansowaniu z budżetu państwa w każdym roku budżetowym, w trybie konkursowym, mogą podlegać działania związane z całorocznym bieżącym utrzymaniem ośrodka wsparcia. </a:t>
            </a:r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W ramach modułu II nie można występować o zapewnienie funkcjonowania placówek, które mają zostać dopiero stworzone lub wyposażone w ramach konkursu w edycji 2022.</a:t>
            </a:r>
          </a:p>
          <a:p>
            <a:pPr marL="0" indent="0">
              <a:lnSpc>
                <a:spcPct val="110000"/>
              </a:lnSpc>
              <a:buNone/>
            </a:pPr>
            <a:endParaRPr lang="pl-PL" u="sng" dirty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11112B9-4A31-4347-8469-FDF9915458A3}"/>
              </a:ext>
            </a:extLst>
          </p:cNvPr>
          <p:cNvSpPr/>
          <p:nvPr/>
        </p:nvSpPr>
        <p:spPr>
          <a:xfrm>
            <a:off x="2019142" y="3640020"/>
            <a:ext cx="1765991" cy="88983"/>
          </a:xfrm>
          <a:prstGeom prst="rect">
            <a:avLst/>
          </a:prstGeom>
          <a:solidFill>
            <a:srgbClr val="F09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F11112B9-4A31-4347-8469-FDF9915458A3}"/>
              </a:ext>
            </a:extLst>
          </p:cNvPr>
          <p:cNvSpPr/>
          <p:nvPr/>
        </p:nvSpPr>
        <p:spPr>
          <a:xfrm>
            <a:off x="5070591" y="3629848"/>
            <a:ext cx="1765991" cy="88983"/>
          </a:xfrm>
          <a:prstGeom prst="rect">
            <a:avLst/>
          </a:prstGeom>
          <a:solidFill>
            <a:srgbClr val="F09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F11112B9-4A31-4347-8469-FDF9915458A3}"/>
              </a:ext>
            </a:extLst>
          </p:cNvPr>
          <p:cNvSpPr/>
          <p:nvPr/>
        </p:nvSpPr>
        <p:spPr>
          <a:xfrm>
            <a:off x="8269469" y="3614513"/>
            <a:ext cx="1765991" cy="88983"/>
          </a:xfrm>
          <a:prstGeom prst="rect">
            <a:avLst/>
          </a:prstGeom>
          <a:solidFill>
            <a:srgbClr val="F09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5963C418-3F6F-449B-B8E4-B842C76E9063}"/>
              </a:ext>
            </a:extLst>
          </p:cNvPr>
          <p:cNvSpPr txBox="1"/>
          <p:nvPr/>
        </p:nvSpPr>
        <p:spPr>
          <a:xfrm>
            <a:off x="2065221" y="3177719"/>
            <a:ext cx="1665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201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5-2016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TextBox 42">
            <a:extLst>
              <a:ext uri="{FF2B5EF4-FFF2-40B4-BE49-F238E27FC236}">
                <a16:creationId xmlns:a16="http://schemas.microsoft.com/office/drawing/2014/main" id="{5963C418-3F6F-449B-B8E4-B842C76E9063}"/>
              </a:ext>
            </a:extLst>
          </p:cNvPr>
          <p:cNvSpPr txBox="1"/>
          <p:nvPr/>
        </p:nvSpPr>
        <p:spPr>
          <a:xfrm>
            <a:off x="5027829" y="3258895"/>
            <a:ext cx="185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201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5-2020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TextBox 42">
            <a:extLst>
              <a:ext uri="{FF2B5EF4-FFF2-40B4-BE49-F238E27FC236}">
                <a16:creationId xmlns:a16="http://schemas.microsoft.com/office/drawing/2014/main" id="{5963C418-3F6F-449B-B8E4-B842C76E9063}"/>
              </a:ext>
            </a:extLst>
          </p:cNvPr>
          <p:cNvSpPr txBox="1"/>
          <p:nvPr/>
        </p:nvSpPr>
        <p:spPr>
          <a:xfrm>
            <a:off x="8183943" y="3251713"/>
            <a:ext cx="185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201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7-2021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16200000">
            <a:off x="5929701" y="-520963"/>
            <a:ext cx="178738" cy="11654619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TextBox 41">
            <a:extLst>
              <a:ext uri="{FF2B5EF4-FFF2-40B4-BE49-F238E27FC236}">
                <a16:creationId xmlns:a16="http://schemas.microsoft.com/office/drawing/2014/main" id="{FAC8765F-89B7-4019-8534-50B61C6CD2E1}"/>
              </a:ext>
            </a:extLst>
          </p:cNvPr>
          <p:cNvSpPr txBox="1"/>
          <p:nvPr/>
        </p:nvSpPr>
        <p:spPr>
          <a:xfrm>
            <a:off x="1934676" y="4010667"/>
            <a:ext cx="1931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Dzienne Domy „Senior-WIGOR”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41">
            <a:extLst>
              <a:ext uri="{FF2B5EF4-FFF2-40B4-BE49-F238E27FC236}">
                <a16:creationId xmlns:a16="http://schemas.microsoft.com/office/drawing/2014/main" id="{FAC8765F-89B7-4019-8534-50B61C6CD2E1}"/>
              </a:ext>
            </a:extLst>
          </p:cNvPr>
          <p:cNvSpPr txBox="1"/>
          <p:nvPr/>
        </p:nvSpPr>
        <p:spPr>
          <a:xfrm>
            <a:off x="5070590" y="3694980"/>
            <a:ext cx="1765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l-PL" sz="1500" dirty="0">
                <a:latin typeface="Open Sans" panose="020B0606030504020204" pitchFamily="34" charset="0"/>
              </a:rPr>
              <a:t>Dzienne Domy „Senior+” i Kluby „Senior+” utworzone   w ramach Modułu I</a:t>
            </a:r>
            <a:endParaRPr lang="en-GB" sz="1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.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41">
            <a:extLst>
              <a:ext uri="{FF2B5EF4-FFF2-40B4-BE49-F238E27FC236}">
                <a16:creationId xmlns:a16="http://schemas.microsoft.com/office/drawing/2014/main" id="{FAC8765F-89B7-4019-8534-50B61C6CD2E1}"/>
              </a:ext>
            </a:extLst>
          </p:cNvPr>
          <p:cNvSpPr txBox="1"/>
          <p:nvPr/>
        </p:nvSpPr>
        <p:spPr>
          <a:xfrm>
            <a:off x="8269469" y="3612723"/>
            <a:ext cx="1765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pl-PL" sz="1600" dirty="0"/>
              <a:t>Dzienne Domy „Senior+” i Kluby „Senior+” – na podstawie umów dotacyjnych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9DF16853-BF82-4076-84A9-584936A1B8B1}"/>
              </a:ext>
            </a:extLst>
          </p:cNvPr>
          <p:cNvSpPr/>
          <p:nvPr/>
        </p:nvSpPr>
        <p:spPr>
          <a:xfrm>
            <a:off x="2474063" y="5076541"/>
            <a:ext cx="852320" cy="453952"/>
          </a:xfrm>
          <a:prstGeom prst="ellipse">
            <a:avLst/>
          </a:prstGeom>
          <a:solidFill>
            <a:srgbClr val="F6BB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9DF16853-BF82-4076-84A9-584936A1B8B1}"/>
              </a:ext>
            </a:extLst>
          </p:cNvPr>
          <p:cNvSpPr/>
          <p:nvPr/>
        </p:nvSpPr>
        <p:spPr>
          <a:xfrm>
            <a:off x="5520549" y="5076541"/>
            <a:ext cx="852320" cy="453952"/>
          </a:xfrm>
          <a:prstGeom prst="ellipse">
            <a:avLst/>
          </a:prstGeom>
          <a:solidFill>
            <a:srgbClr val="F6BB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9DF16853-BF82-4076-84A9-584936A1B8B1}"/>
              </a:ext>
            </a:extLst>
          </p:cNvPr>
          <p:cNvSpPr/>
          <p:nvPr/>
        </p:nvSpPr>
        <p:spPr>
          <a:xfrm>
            <a:off x="8726304" y="5043860"/>
            <a:ext cx="852320" cy="453952"/>
          </a:xfrm>
          <a:prstGeom prst="ellipse">
            <a:avLst/>
          </a:prstGeom>
          <a:solidFill>
            <a:srgbClr val="F6BB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A8295272-B5DC-4F04-8E7D-A08793F897F0}"/>
              </a:ext>
            </a:extLst>
          </p:cNvPr>
          <p:cNvSpPr/>
          <p:nvPr/>
        </p:nvSpPr>
        <p:spPr>
          <a:xfrm>
            <a:off x="2002730" y="4870541"/>
            <a:ext cx="1765991" cy="88983"/>
          </a:xfrm>
          <a:prstGeom prst="rect">
            <a:avLst/>
          </a:prstGeom>
          <a:solidFill>
            <a:srgbClr val="F09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43">
            <a:extLst>
              <a:ext uri="{FF2B5EF4-FFF2-40B4-BE49-F238E27FC236}">
                <a16:creationId xmlns:a16="http://schemas.microsoft.com/office/drawing/2014/main" id="{A8295272-B5DC-4F04-8E7D-A08793F897F0}"/>
              </a:ext>
            </a:extLst>
          </p:cNvPr>
          <p:cNvSpPr/>
          <p:nvPr/>
        </p:nvSpPr>
        <p:spPr>
          <a:xfrm>
            <a:off x="5027829" y="4894443"/>
            <a:ext cx="1765991" cy="88983"/>
          </a:xfrm>
          <a:prstGeom prst="rect">
            <a:avLst/>
          </a:prstGeom>
          <a:solidFill>
            <a:srgbClr val="F09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43">
            <a:extLst>
              <a:ext uri="{FF2B5EF4-FFF2-40B4-BE49-F238E27FC236}">
                <a16:creationId xmlns:a16="http://schemas.microsoft.com/office/drawing/2014/main" id="{A8295272-B5DC-4F04-8E7D-A08793F897F0}"/>
              </a:ext>
            </a:extLst>
          </p:cNvPr>
          <p:cNvSpPr/>
          <p:nvPr/>
        </p:nvSpPr>
        <p:spPr>
          <a:xfrm>
            <a:off x="8269469" y="4820597"/>
            <a:ext cx="1765991" cy="88983"/>
          </a:xfrm>
          <a:prstGeom prst="rect">
            <a:avLst/>
          </a:prstGeom>
          <a:solidFill>
            <a:srgbClr val="F09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A95CB270-A74B-49E6-9E80-F18C23F3D8D1}"/>
              </a:ext>
            </a:extLst>
          </p:cNvPr>
          <p:cNvSpPr/>
          <p:nvPr/>
        </p:nvSpPr>
        <p:spPr>
          <a:xfrm>
            <a:off x="2868360" y="4951968"/>
            <a:ext cx="59352" cy="352050"/>
          </a:xfrm>
          <a:prstGeom prst="roundRect">
            <a:avLst>
              <a:gd name="adj" fmla="val 50000"/>
            </a:avLst>
          </a:prstGeom>
          <a:solidFill>
            <a:srgbClr val="F09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DFC61693-416D-44E4-B439-44B2CCEADDA1}"/>
              </a:ext>
            </a:extLst>
          </p:cNvPr>
          <p:cNvSpPr/>
          <p:nvPr/>
        </p:nvSpPr>
        <p:spPr>
          <a:xfrm>
            <a:off x="5891720" y="4953288"/>
            <a:ext cx="82556" cy="291606"/>
          </a:xfrm>
          <a:prstGeom prst="roundRect">
            <a:avLst>
              <a:gd name="adj" fmla="val 50000"/>
            </a:avLst>
          </a:prstGeom>
          <a:solidFill>
            <a:srgbClr val="F09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: Rounded Corners 19">
            <a:extLst>
              <a:ext uri="{FF2B5EF4-FFF2-40B4-BE49-F238E27FC236}">
                <a16:creationId xmlns:a16="http://schemas.microsoft.com/office/drawing/2014/main" id="{B6A4A749-E925-4162-BAD9-981960A25572}"/>
              </a:ext>
            </a:extLst>
          </p:cNvPr>
          <p:cNvSpPr/>
          <p:nvPr/>
        </p:nvSpPr>
        <p:spPr>
          <a:xfrm>
            <a:off x="9137268" y="4905566"/>
            <a:ext cx="45719" cy="339328"/>
          </a:xfrm>
          <a:prstGeom prst="roundRect">
            <a:avLst>
              <a:gd name="adj" fmla="val 50000"/>
            </a:avLst>
          </a:prstGeom>
          <a:solidFill>
            <a:srgbClr val="F09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25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776" y="1620394"/>
            <a:ext cx="9282528" cy="62036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Zatrudnianie, a obowiązujące przepisy prawa</a:t>
            </a:r>
            <a:r>
              <a:rPr lang="pl-PL" sz="2400" b="1" dirty="0">
                <a:solidFill>
                  <a:schemeClr val="accent1"/>
                </a:solidFill>
              </a:rPr>
              <a:t> </a:t>
            </a:r>
            <a:endParaRPr lang="pl-PL" sz="4400" b="1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375210"/>
            <a:ext cx="9106086" cy="34938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Dodatkowo należy zwrócić szczególną uwagę na to, że zgodnie z art. 123 ustawy             o pomocy społecznej:  </a:t>
            </a:r>
            <a:r>
              <a:rPr lang="pl-PL" b="1" dirty="0"/>
              <a:t>„Prawa i obowiązki pracowników zatrudnionych w samorządowych jednostkach organizacyjnych pomocy społecznej regulują przepisy     o pracownikach samorządowych”.</a:t>
            </a:r>
          </a:p>
          <a:p>
            <a:pPr>
              <a:lnSpc>
                <a:spcPct val="100000"/>
              </a:lnSpc>
            </a:pPr>
            <a:r>
              <a:rPr lang="pl-PL" dirty="0"/>
              <a:t>W każdym przypadku realizowany standard zatrudnienia powinien odpowiadać zaplanowanemu w ofercie zakresowi świadczonych usług.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66" y="2511237"/>
            <a:ext cx="1988634" cy="18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51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851102"/>
            <a:ext cx="10058400" cy="56648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Kwalifikacje kadry Senior+</a:t>
            </a:r>
            <a:r>
              <a:rPr lang="pl-PL" sz="2400" b="1" dirty="0">
                <a:solidFill>
                  <a:schemeClr val="accent1"/>
                </a:solidFill>
              </a:rPr>
              <a:t> </a:t>
            </a:r>
            <a:endParaRPr lang="pl-PL" sz="4000" b="1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0160" y="2589688"/>
            <a:ext cx="10032274" cy="31612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Planując zasoby kadrowe w placówkach Senior</a:t>
            </a:r>
            <a:r>
              <a:rPr lang="pl-PL" u="sng" dirty="0"/>
              <a:t>+, które są ośrodkami wsparcia czyli w myśl ustawy o pomocy społecznej jednostkami organizacyjnymi pomocy społecznej</a:t>
            </a:r>
            <a:r>
              <a:rPr lang="pl-PL" dirty="0"/>
              <a:t>, należy brać pod uwagę, że wobec osób kierujących jednostkami organizacyjnymi pomocy społecznej ustawodawca przewidział specjalne wymagania dotyczące kwalifikacji zawodowych. Osoby </a:t>
            </a:r>
            <a:br>
              <a:rPr lang="pl-PL" dirty="0"/>
            </a:br>
            <a:r>
              <a:rPr lang="pl-PL" dirty="0"/>
              <a:t>te są zobowiązane do posiadania odpowiedniego wykształcenia i stażu pracy, a brak tych kwalifikacji w myśl orzecznictwa sądowego stanowi istotne naruszenie prawa.</a:t>
            </a:r>
          </a:p>
        </p:txBody>
      </p:sp>
    </p:spTree>
    <p:extLst>
      <p:ext uri="{BB962C8B-B14F-4D97-AF65-F5344CB8AC3E}">
        <p14:creationId xmlns:p14="http://schemas.microsoft.com/office/powerpoint/2010/main" val="156626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8509" y="1851102"/>
            <a:ext cx="9533697" cy="413127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Kwalifikacje kadry Senior+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430966"/>
            <a:ext cx="6807074" cy="3824868"/>
          </a:xfrm>
        </p:spPr>
        <p:txBody>
          <a:bodyPr>
            <a:normAutofit/>
          </a:bodyPr>
          <a:lstStyle/>
          <a:p>
            <a:r>
              <a:rPr lang="pl-PL" dirty="0"/>
              <a:t>Ust. 1 art. 122 ustawy o pomocy społecznej wskazuje, że: </a:t>
            </a:r>
            <a:r>
              <a:rPr lang="pl-PL" u="sng" dirty="0"/>
              <a:t>Osoby kierujące jednostkami organizacyjnymi pomocy społecznej są obowiązane posiadać </a:t>
            </a:r>
            <a:r>
              <a:rPr lang="pl-PL" dirty="0"/>
              <a:t>co najmniej 3-letni staż pracy w pomocy społecznej oraz specjalizację z zakresu organizacji pomocy społecznej.</a:t>
            </a:r>
          </a:p>
          <a:p>
            <a:r>
              <a:rPr lang="pl-PL" dirty="0"/>
              <a:t>Również w przypadku gdy Senior+ zostaje włączona w strukturę ośrodka pomocy społecznej, z treści art. 111a ust. 3 ustawy o pomocy społecznej wynika, że </a:t>
            </a:r>
            <a:r>
              <a:rPr lang="pl-PL" u="sng" dirty="0"/>
              <a:t>osoby kierujące jednostkami organizacyjnymi pomocy społecznej będącymi w strukturze ośrodka pomocy społecznej obowiązane są spełniać obowiązujące wymagania dla kierowników jednostek organizacyjnych pomocy społecznej.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54" y="2453268"/>
            <a:ext cx="3559099" cy="34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6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649425"/>
            <a:ext cx="8977728" cy="69003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Łączenie kierownictwa w OPS i Senior+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4763" y="2480624"/>
            <a:ext cx="11056750" cy="3141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Wg obowiązującej wykładni </a:t>
            </a:r>
            <a:r>
              <a:rPr lang="pl-PL" dirty="0" err="1"/>
              <a:t>MRiPS</a:t>
            </a:r>
            <a:r>
              <a:rPr lang="pl-PL" dirty="0"/>
              <a:t> nie powinno dochodzić do równoczesnego pełnienia funkcji kierownika ośrodka pomocy społecznej i kierownika ośrodka wsparcia „Senior+”. Wynika to z konieczności zapewnienia efektywnego </a:t>
            </a:r>
            <a:br>
              <a:rPr lang="pl-PL" dirty="0"/>
            </a:br>
            <a:r>
              <a:rPr lang="pl-PL" dirty="0"/>
              <a:t>i przejrzystego sposobu funkcjonowania obu jednostek. Rozwiązanie takie powoduje ryzyko problemów organizacyjnych </a:t>
            </a:r>
            <a:br>
              <a:rPr lang="pl-PL" dirty="0"/>
            </a:br>
            <a:r>
              <a:rPr lang="pl-PL" dirty="0"/>
              <a:t>w funkcjonowaniu jednostek w nadzorze nad realizacją budżetu oraz związanych </a:t>
            </a:r>
            <a:br>
              <a:rPr lang="pl-PL" dirty="0"/>
            </a:br>
            <a:r>
              <a:rPr lang="pl-PL" dirty="0"/>
              <a:t>z przestrzeganiem norm czasu pracy kierownika. Ponadto rodzi także wątpliwości co do przestrzegania zasady otwartości, konkurencyjności i jawności w czasie przeprowadzania naboru na stanowisko kierownika ośrodka wsparcia, kiedy będzie się </a:t>
            </a:r>
            <a:br>
              <a:rPr lang="pl-PL" dirty="0"/>
            </a:br>
            <a:r>
              <a:rPr lang="pl-PL" dirty="0"/>
              <a:t>o nie ubiegał kierownik OPS.</a:t>
            </a:r>
          </a:p>
          <a:p>
            <a:pPr>
              <a:lnSpc>
                <a:spcPct val="120000"/>
              </a:lnSpc>
            </a:pPr>
            <a:r>
              <a:rPr lang="pl-PL" dirty="0"/>
              <a:t>Mając powyższe na względzie: </a:t>
            </a:r>
            <a:r>
              <a:rPr lang="pl-PL" u="sng" dirty="0"/>
              <a:t>równoczesne pełnienie funkcji kierownika ośrodka pomocy społecznej i kierownika ośrodka wsparcia „Senior+” nie jest dozwolone! </a:t>
            </a:r>
            <a:br>
              <a:rPr lang="pl-PL" u="sng" dirty="0"/>
            </a:br>
            <a:r>
              <a:rPr lang="pl-PL" u="sng" dirty="0"/>
              <a:t>Czas zatrudnienia Kierownika Senior+ powinien odpowiadać czasowi pracy placówki!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5599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963" y="1950720"/>
            <a:ext cx="10083717" cy="3918373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pl-PL" sz="3000" b="1" spc="-50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Realizacja obowiązków informacyjnych przez beneficjentów dotacji finansowanych z budżetu państwa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Zleceniobiorca zobowiązuje się do informowania, że zadanie jest współfinansowane </a:t>
            </a:r>
            <a:br>
              <a:rPr lang="pl-PL" b="1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 środków programu wieloletniego „Senior+” na lata 2021-2025.</a:t>
            </a:r>
            <a:r>
              <a:rPr lang="pl-PL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Informacja na ten temat, wraz </a:t>
            </a:r>
            <a:br>
              <a:rPr lang="pl-PL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 logo Programu, powinna się znaleźć we wszystkich materiałach, publikacjach, informacjach dla mediów, ogłoszeniach oraz wystąpieniach publicznych, dotyczących realizowanego zadania publicznego.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braku stosownej informacji i logo Programu na wytworzonych materiałach, koszt poniesiony ze środków dotacji, związany z ich wytworzeniem może zostać uznany </a:t>
            </a:r>
            <a:br>
              <a:rPr lang="pl-PL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 niekwalifikowany.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8497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248829"/>
            <a:ext cx="10058400" cy="3620264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pl-PL" sz="2800" b="1" spc="-50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Dodatkowo od roku 2021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dirty="0">
                <a:latin typeface="Sitka Display"/>
                <a:ea typeface="Calibri" panose="020F0502020204030204" pitchFamily="34" charset="0"/>
                <a:cs typeface="Times New Roman"/>
              </a:rPr>
              <a:t>Zleceniobiorca jest również zobowiązany do przestrzegania wytycznych w zakresie wypełniania obowiązków informacyjnych, które zostały określone w  art. 35a ustawy z dnia 27 sierpnia 2009 r. o finansach publicznych oraz wydanych do niej na podstawie art. 35d przepisów wykonawczych - Rozporządzenie Rady Ministrów w sprawie określenia działań informacyjnych podejmowanych przez podmioty realizujące zadania finansowane lub dofinansowane z budżetu państwa lub z państwowych funduszy celowych z dnia 7 maja 2021 r. (Dz.U. z 2021 r. poz. 953). Wszystkie zasady i dokumenty do pobrania opublikowane są na stronie internetowej </a:t>
            </a:r>
            <a:r>
              <a:rPr lang="pl-PL" b="1" u="sng" dirty="0">
                <a:solidFill>
                  <a:srgbClr val="0563C1"/>
                </a:solidFill>
                <a:latin typeface="Sitka Display"/>
                <a:ea typeface="Calibri" panose="020F0502020204030204" pitchFamily="34" charset="0"/>
                <a:cs typeface="Times New Roman"/>
              </a:rPr>
              <a:t>https://www.gov.pl/web/premier/dzialania-informacyjne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9880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34517"/>
            <a:ext cx="10058400" cy="383457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pl-PL" sz="3000" b="1" spc="-50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Jakie są ustawowe obowiązki informacyjne beneficjenta?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Aby poinformować opinię publiczną (w tym odbiorców rezultatów projektu) oraz osoby i podmioty uczestniczące w projekcie o uzyskanym dofinansowaniu, beneficjent jest obowiązany do: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zamieszczenia tablicy informacyjnej w przypadku realizacji projektów w zakresie infrastruktury, prac budowlanych lub zakupu środków trwałych (moduł I),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zamieszczenia plakatu informacyjnego w przypadku realizacji projektów badawczo-rozwojowych, edukacyjnych i społecznych ( moduł II),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zamieszczenia stosownej informacji o dofinansowaniu wszystkich projektów na swojej stronie internetowej (moduł I </a:t>
            </a:r>
            <a:r>
              <a:rPr lang="pl-PL" dirty="0" err="1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II).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800" b="1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Jest to koszt kwalifikowany i podlega uwzględnieniu w kosztorysie.</a:t>
            </a:r>
            <a:endParaRPr lang="pl-PL" sz="2800" b="1" dirty="0">
              <a:latin typeface="Sitka Display" panose="02000505000000020004" pitchFamily="2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221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796391"/>
            <a:ext cx="10058400" cy="4072702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8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pl-PL" sz="2800" b="1" spc="-50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Kontrola realizacji przez beneficjenta obowiązków informacyjnych</a:t>
            </a:r>
          </a:p>
          <a:p>
            <a:pPr marL="0" lvl="0" indent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</a:pPr>
            <a:r>
              <a:rPr lang="pl-PL" dirty="0">
                <a:solidFill>
                  <a:prstClr val="black"/>
                </a:solidFill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art. 35 c ustawy o finansach publicznych Wojewoda jako dysponent części budżetowej, udzielający podmiotowi finansowania lub dofinansowania z budżetu państwa </a:t>
            </a:r>
            <a:r>
              <a:rPr lang="pl-PL" u="sng" dirty="0">
                <a:solidFill>
                  <a:prstClr val="black"/>
                </a:solidFill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kontroluje wykonywanie obowiązku określonego w art. 35a ust. 1. </a:t>
            </a:r>
            <a:endParaRPr lang="pl-PL" dirty="0">
              <a:solidFill>
                <a:prstClr val="black"/>
              </a:solidFill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8616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8"/>
            <a:ext cx="10058400" cy="81736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Przydatne strony internetowe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963" y="2621280"/>
            <a:ext cx="10083717" cy="3247813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pl-PL" dirty="0"/>
              <a:t>W celu weryfikacji prawidłowości podejmowanych działań, rozwiania wątpliwości dotyczących realizacji Programu zalecamy monitorowanie stron internetowych poświęconych Programowi, takich jak:</a:t>
            </a:r>
          </a:p>
          <a:p>
            <a:pPr algn="ctr"/>
            <a:r>
              <a:rPr lang="pl-PL" sz="2400" b="1" dirty="0">
                <a:hlinkClick r:id="rId2"/>
              </a:rPr>
              <a:t>www.senior.gov.pl</a:t>
            </a:r>
            <a:endParaRPr lang="pl-PL" sz="2400" b="1" dirty="0"/>
          </a:p>
          <a:p>
            <a:r>
              <a:rPr lang="pl-PL" dirty="0"/>
              <a:t>strona internetowa </a:t>
            </a:r>
            <a:r>
              <a:rPr lang="pl-PL" dirty="0" err="1"/>
              <a:t>MRiPS</a:t>
            </a:r>
            <a:r>
              <a:rPr lang="pl-PL" dirty="0"/>
              <a:t>: </a:t>
            </a:r>
            <a:r>
              <a:rPr lang="pl-PL" dirty="0">
                <a:hlinkClick r:id="rId3"/>
              </a:rPr>
              <a:t>https://www.gov.pl/web/rodzina/program-wieloletni-senior-na-lata-2021-2025</a:t>
            </a:r>
            <a:endParaRPr lang="pl-PL" dirty="0"/>
          </a:p>
          <a:p>
            <a:r>
              <a:rPr lang="pl-PL" dirty="0"/>
              <a:t>strona internetowa ŚUW – zakładka Senior+ oraz aktualności: </a:t>
            </a:r>
            <a:r>
              <a:rPr lang="pl-PL" dirty="0">
                <a:hlinkClick r:id="rId4"/>
              </a:rPr>
              <a:t>https://www.kielce.uw.gov.pl/pl/urzad/polityka-spoleczna/program-rzadowy-senior/edycja-2022/20584,Edycja-2022.html</a:t>
            </a:r>
            <a:endParaRPr lang="pl-PL" dirty="0"/>
          </a:p>
          <a:p>
            <a:r>
              <a:rPr lang="pl-PL" dirty="0">
                <a:cs typeface="Calibri"/>
              </a:rPr>
              <a:t>Strona kancelarii Prezesa Rady Ministrów: </a:t>
            </a:r>
            <a:r>
              <a:rPr lang="pl-PL" b="1" u="sng" dirty="0">
                <a:ea typeface="+mn-lt"/>
                <a:cs typeface="+mn-lt"/>
              </a:rPr>
              <a:t> </a:t>
            </a:r>
            <a:r>
              <a:rPr lang="pl-PL" b="1" u="sng" dirty="0">
                <a:solidFill>
                  <a:srgbClr val="00B0F0"/>
                </a:solidFill>
                <a:ea typeface="+mn-lt"/>
                <a:cs typeface="+mn-lt"/>
              </a:rPr>
              <a:t>https://www.gov.pl/web/premier/dzialania-informacyjne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2793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815" y="1513237"/>
            <a:ext cx="11898351" cy="88427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 w/s Programu Senior+ - Świętokrzyski Urząd Wojewódzki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Pracownicy </a:t>
            </a:r>
            <a:r>
              <a:rPr lang="pl-PL" dirty="0" err="1"/>
              <a:t>Odziału</a:t>
            </a:r>
            <a:r>
              <a:rPr lang="pl-PL" dirty="0"/>
              <a:t> ds. Informatyzacji i Spraw Społecznych Wydziału Polityki Społecznej i Zdrowia ŚUW – piętro VI, pok. 639, 607, bud A</a:t>
            </a:r>
          </a:p>
          <a:p>
            <a:r>
              <a:rPr lang="pl-PL" b="1" dirty="0"/>
              <a:t>Michał Siwierski </a:t>
            </a:r>
            <a:r>
              <a:rPr lang="pl-PL" dirty="0"/>
              <a:t>– Kierownik oddziału – tel. 41 342 19 51, wps59@kielce.uw.gov.pl</a:t>
            </a:r>
          </a:p>
          <a:p>
            <a:r>
              <a:rPr lang="pl-PL" b="1" dirty="0"/>
              <a:t>Grzegorz Trapcia </a:t>
            </a:r>
            <a:r>
              <a:rPr lang="pl-PL" dirty="0"/>
              <a:t>– starszy inspektor wojewódzki – tel. 41 342 14 57, wps09@kielce.uw.gov.pl</a:t>
            </a:r>
          </a:p>
          <a:p>
            <a:r>
              <a:rPr lang="pl-PL" b="1" dirty="0"/>
              <a:t>Kamila Sokołowska </a:t>
            </a:r>
            <a:r>
              <a:rPr lang="pl-PL" dirty="0"/>
              <a:t>– inspektor wojewódzki – tel. 41 342 16 05, wps56@kielce.uw.gov.pl</a:t>
            </a:r>
          </a:p>
          <a:p>
            <a:r>
              <a:rPr lang="pl-PL" b="1" dirty="0"/>
              <a:t>Kamila Odzimkowska </a:t>
            </a:r>
            <a:r>
              <a:rPr lang="pl-PL" dirty="0"/>
              <a:t>– inspektor wojewódzki  - 41 342 19 49, wps62@kielce.uw.gov.pl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08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9404448" cy="70744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Moduł II Programu Senior+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DEA48F5-2361-4884-B6D0-2D12B7EEFDAD}"/>
              </a:ext>
            </a:extLst>
          </p:cNvPr>
          <p:cNvSpPr/>
          <p:nvPr/>
        </p:nvSpPr>
        <p:spPr>
          <a:xfrm>
            <a:off x="1275498" y="2973326"/>
            <a:ext cx="6573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Kwota dofinansowania na działalność bieżącą ośrodków wsparcia uruchomionych w ramach Programu wynosić będzie miesięcznie na utrzymanie jednego miejsca nie więcej niż </a:t>
            </a:r>
            <a:r>
              <a:rPr lang="pl-PL" b="1" dirty="0"/>
              <a:t>400 zł</a:t>
            </a:r>
            <a:r>
              <a:rPr lang="pl-PL" dirty="0"/>
              <a:t> w Dziennym Domu „Senior+” oraz nie więcej niż </a:t>
            </a:r>
            <a:r>
              <a:rPr lang="pl-PL" b="1" dirty="0"/>
              <a:t>200 zł </a:t>
            </a:r>
            <a:r>
              <a:rPr lang="pl-PL" dirty="0"/>
              <a:t>w Klubie „Senior+”.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B3CD0F4-C68B-47B8-B9F3-11765A89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291" y="2758951"/>
            <a:ext cx="3371757" cy="23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78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8"/>
            <a:ext cx="9744083" cy="3642236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Dziękujemy za uwagę</a:t>
            </a:r>
            <a:br>
              <a:rPr lang="pl-PL" sz="4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l-PL" sz="4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pl-PL" sz="44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7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9265111" cy="89032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Finansowanie zadania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4069" y="2534194"/>
            <a:ext cx="10310947" cy="14732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pl-PL" dirty="0"/>
              <a:t>Na funkcjonowanie placówki Senior+ Program zakłada następujące źródła finansowania: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>
                <a:solidFill>
                  <a:srgbClr val="00B050"/>
                </a:solidFill>
              </a:rPr>
              <a:t>dotacja z Programu,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środki własne jednostki samorządu uczestniczącej w Programie,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DBB9D063-2889-4373-A1A1-4805C7E9D9E4}"/>
              </a:ext>
            </a:extLst>
          </p:cNvPr>
          <p:cNvGrpSpPr/>
          <p:nvPr/>
        </p:nvGrpSpPr>
        <p:grpSpPr>
          <a:xfrm>
            <a:off x="5206355" y="5446643"/>
            <a:ext cx="1429433" cy="882834"/>
            <a:chOff x="5526992" y="4456373"/>
            <a:chExt cx="1429433" cy="1666275"/>
          </a:xfrm>
          <a:solidFill>
            <a:schemeClr val="tx1"/>
          </a:solidFill>
        </p:grpSpPr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8EFABDFB-8020-4C16-8E59-7CF10A5C87FE}"/>
                </a:ext>
              </a:extLst>
            </p:cNvPr>
            <p:cNvSpPr/>
            <p:nvPr/>
          </p:nvSpPr>
          <p:spPr>
            <a:xfrm>
              <a:off x="5532661" y="4456373"/>
              <a:ext cx="1418778" cy="15392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: Rounded Corners 45">
              <a:extLst>
                <a:ext uri="{FF2B5EF4-FFF2-40B4-BE49-F238E27FC236}">
                  <a16:creationId xmlns:a16="http://schemas.microsoft.com/office/drawing/2014/main" id="{55F7732E-60A9-44C5-A528-69084A8803E9}"/>
                </a:ext>
              </a:extLst>
            </p:cNvPr>
            <p:cNvSpPr/>
            <p:nvPr/>
          </p:nvSpPr>
          <p:spPr>
            <a:xfrm>
              <a:off x="5526992" y="5933660"/>
              <a:ext cx="1429433" cy="1889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9655F7CB-7A25-445F-A9FB-120445F615C6}"/>
              </a:ext>
            </a:extLst>
          </p:cNvPr>
          <p:cNvGrpSpPr/>
          <p:nvPr/>
        </p:nvGrpSpPr>
        <p:grpSpPr>
          <a:xfrm>
            <a:off x="3242862" y="5107218"/>
            <a:ext cx="5245100" cy="517663"/>
            <a:chOff x="3619500" y="4031713"/>
            <a:chExt cx="5245100" cy="517663"/>
          </a:xfrm>
          <a:solidFill>
            <a:schemeClr val="tx1"/>
          </a:solidFill>
        </p:grpSpPr>
        <p:sp>
          <p:nvSpPr>
            <p:cNvPr id="8" name="Oval 35">
              <a:extLst>
                <a:ext uri="{FF2B5EF4-FFF2-40B4-BE49-F238E27FC236}">
                  <a16:creationId xmlns:a16="http://schemas.microsoft.com/office/drawing/2014/main" id="{F4CBEC75-AFF7-463A-951B-7FC8C3C61FFF}"/>
                </a:ext>
              </a:extLst>
            </p:cNvPr>
            <p:cNvSpPr/>
            <p:nvPr/>
          </p:nvSpPr>
          <p:spPr>
            <a:xfrm>
              <a:off x="8346937" y="4031713"/>
              <a:ext cx="517663" cy="5176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6C8BA5C6-98B7-4801-84EC-6BB33369E3D7}"/>
                </a:ext>
              </a:extLst>
            </p:cNvPr>
            <p:cNvSpPr/>
            <p:nvPr/>
          </p:nvSpPr>
          <p:spPr>
            <a:xfrm>
              <a:off x="3878331" y="4196050"/>
              <a:ext cx="4727437" cy="1889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40">
              <a:extLst>
                <a:ext uri="{FF2B5EF4-FFF2-40B4-BE49-F238E27FC236}">
                  <a16:creationId xmlns:a16="http://schemas.microsoft.com/office/drawing/2014/main" id="{8F141C1B-0833-493F-9D3A-067D050C23A3}"/>
                </a:ext>
              </a:extLst>
            </p:cNvPr>
            <p:cNvSpPr/>
            <p:nvPr/>
          </p:nvSpPr>
          <p:spPr>
            <a:xfrm>
              <a:off x="3619500" y="4031713"/>
              <a:ext cx="517663" cy="5176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Chord 44">
            <a:extLst>
              <a:ext uri="{FF2B5EF4-FFF2-40B4-BE49-F238E27FC236}">
                <a16:creationId xmlns:a16="http://schemas.microsoft.com/office/drawing/2014/main" id="{AB1E0565-FB90-4C60-9083-480425AF3EC9}"/>
              </a:ext>
            </a:extLst>
          </p:cNvPr>
          <p:cNvSpPr/>
          <p:nvPr/>
        </p:nvSpPr>
        <p:spPr>
          <a:xfrm>
            <a:off x="2288262" y="2699815"/>
            <a:ext cx="2426861" cy="2443530"/>
          </a:xfrm>
          <a:prstGeom prst="chord">
            <a:avLst>
              <a:gd name="adj1" fmla="val 2305743"/>
              <a:gd name="adj2" fmla="val 84926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Chord 44">
            <a:extLst>
              <a:ext uri="{FF2B5EF4-FFF2-40B4-BE49-F238E27FC236}">
                <a16:creationId xmlns:a16="http://schemas.microsoft.com/office/drawing/2014/main" id="{04561826-91C0-4343-85CB-504F37092E90}"/>
              </a:ext>
            </a:extLst>
          </p:cNvPr>
          <p:cNvSpPr/>
          <p:nvPr/>
        </p:nvSpPr>
        <p:spPr>
          <a:xfrm>
            <a:off x="7015699" y="2663687"/>
            <a:ext cx="2426861" cy="2443530"/>
          </a:xfrm>
          <a:prstGeom prst="chord">
            <a:avLst>
              <a:gd name="adj1" fmla="val 2305743"/>
              <a:gd name="adj2" fmla="val 84926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15">
            <a:extLst>
              <a:ext uri="{FF2B5EF4-FFF2-40B4-BE49-F238E27FC236}">
                <a16:creationId xmlns:a16="http://schemas.microsoft.com/office/drawing/2014/main" id="{4B4BAE09-B14D-46B8-98FA-DD461FCA8644}"/>
              </a:ext>
            </a:extLst>
          </p:cNvPr>
          <p:cNvSpPr txBox="1"/>
          <p:nvPr/>
        </p:nvSpPr>
        <p:spPr>
          <a:xfrm>
            <a:off x="2546198" y="3932853"/>
            <a:ext cx="19109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</a:rPr>
              <a:t>5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</a:rPr>
              <a:t>0%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15">
            <a:extLst>
              <a:ext uri="{FF2B5EF4-FFF2-40B4-BE49-F238E27FC236}">
                <a16:creationId xmlns:a16="http://schemas.microsoft.com/office/drawing/2014/main" id="{41DB4BC6-FE45-4464-9EBE-F6EB3C1D14C9}"/>
              </a:ext>
            </a:extLst>
          </p:cNvPr>
          <p:cNvSpPr txBox="1"/>
          <p:nvPr/>
        </p:nvSpPr>
        <p:spPr>
          <a:xfrm>
            <a:off x="7273635" y="3921580"/>
            <a:ext cx="19109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</a:rPr>
              <a:t>5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</a:rPr>
              <a:t>0%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702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9265111" cy="89032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Środki własne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89802" y="4700707"/>
            <a:ext cx="4025253" cy="12881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dirty="0"/>
              <a:t>środki pozyskane z Europejskiego Funduszu Społecznego stosownie do postanowień Regionalnych Programów Operacyjnych. </a:t>
            </a:r>
          </a:p>
          <a:p>
            <a:endParaRPr lang="pl-PL" dirty="0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478D6E3B-17C2-4F4B-9088-486CF2432BBC}"/>
              </a:ext>
            </a:extLst>
          </p:cNvPr>
          <p:cNvGrpSpPr/>
          <p:nvPr/>
        </p:nvGrpSpPr>
        <p:grpSpPr>
          <a:xfrm rot="10800000">
            <a:off x="3772526" y="1584799"/>
            <a:ext cx="3863984" cy="2791350"/>
            <a:chOff x="2664999" y="1559667"/>
            <a:chExt cx="6550120" cy="5341696"/>
          </a:xfrm>
          <a:solidFill>
            <a:srgbClr val="F09C06"/>
          </a:solidFill>
        </p:grpSpPr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20D95B5E-3B8B-407D-911B-FA3F70685C4D}"/>
                </a:ext>
              </a:extLst>
            </p:cNvPr>
            <p:cNvGrpSpPr/>
            <p:nvPr/>
          </p:nvGrpSpPr>
          <p:grpSpPr>
            <a:xfrm>
              <a:off x="2664999" y="2929435"/>
              <a:ext cx="3591004" cy="3971928"/>
              <a:chOff x="2664999" y="2456995"/>
              <a:chExt cx="3591004" cy="3971928"/>
            </a:xfrm>
            <a:grpFill/>
          </p:grpSpPr>
          <p:sp>
            <p:nvSpPr>
              <p:cNvPr id="10" name="Block Arc 12">
                <a:extLst>
                  <a:ext uri="{FF2B5EF4-FFF2-40B4-BE49-F238E27FC236}">
                    <a16:creationId xmlns:a16="http://schemas.microsoft.com/office/drawing/2014/main" id="{6899BD19-4725-4484-8063-02A464DC1F9D}"/>
                  </a:ext>
                </a:extLst>
              </p:cNvPr>
              <p:cNvSpPr/>
              <p:nvPr/>
            </p:nvSpPr>
            <p:spPr>
              <a:xfrm rot="900000">
                <a:off x="2664999" y="2837919"/>
                <a:ext cx="3591004" cy="3591004"/>
              </a:xfrm>
              <a:prstGeom prst="blockArc">
                <a:avLst>
                  <a:gd name="adj1" fmla="val 15950197"/>
                  <a:gd name="adj2" fmla="val 20176543"/>
                  <a:gd name="adj3" fmla="val 166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Arrow: Down 44">
                <a:extLst>
                  <a:ext uri="{FF2B5EF4-FFF2-40B4-BE49-F238E27FC236}">
                    <a16:creationId xmlns:a16="http://schemas.microsoft.com/office/drawing/2014/main" id="{63598463-E87A-497B-9385-7094AC088D0E}"/>
                  </a:ext>
                </a:extLst>
              </p:cNvPr>
              <p:cNvSpPr/>
              <p:nvPr/>
            </p:nvSpPr>
            <p:spPr>
              <a:xfrm rot="6300000">
                <a:off x="3669274" y="2442835"/>
                <a:ext cx="1134894" cy="1163213"/>
              </a:xfrm>
              <a:prstGeom prst="downArrow">
                <a:avLst>
                  <a:gd name="adj1" fmla="val 52857"/>
                  <a:gd name="adj2" fmla="val 827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8">
              <a:extLst>
                <a:ext uri="{FF2B5EF4-FFF2-40B4-BE49-F238E27FC236}">
                  <a16:creationId xmlns:a16="http://schemas.microsoft.com/office/drawing/2014/main" id="{6ABB0933-7005-48C4-AB12-5D4AE2078E95}"/>
                </a:ext>
              </a:extLst>
            </p:cNvPr>
            <p:cNvGrpSpPr/>
            <p:nvPr/>
          </p:nvGrpSpPr>
          <p:grpSpPr>
            <a:xfrm flipH="1">
              <a:off x="5639598" y="2914393"/>
              <a:ext cx="3575521" cy="3971928"/>
              <a:chOff x="2664999" y="2456995"/>
              <a:chExt cx="3591004" cy="3971928"/>
            </a:xfrm>
            <a:grpFill/>
          </p:grpSpPr>
          <p:sp>
            <p:nvSpPr>
              <p:cNvPr id="8" name="Block Arc 49">
                <a:extLst>
                  <a:ext uri="{FF2B5EF4-FFF2-40B4-BE49-F238E27FC236}">
                    <a16:creationId xmlns:a16="http://schemas.microsoft.com/office/drawing/2014/main" id="{2DA5E771-008A-449E-BD82-C569D0628E7A}"/>
                  </a:ext>
                </a:extLst>
              </p:cNvPr>
              <p:cNvSpPr/>
              <p:nvPr/>
            </p:nvSpPr>
            <p:spPr>
              <a:xfrm rot="900000">
                <a:off x="2664999" y="2837919"/>
                <a:ext cx="3591004" cy="3591004"/>
              </a:xfrm>
              <a:prstGeom prst="blockArc">
                <a:avLst>
                  <a:gd name="adj1" fmla="val 15950197"/>
                  <a:gd name="adj2" fmla="val 20176543"/>
                  <a:gd name="adj3" fmla="val 166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Arrow: Down 50">
                <a:extLst>
                  <a:ext uri="{FF2B5EF4-FFF2-40B4-BE49-F238E27FC236}">
                    <a16:creationId xmlns:a16="http://schemas.microsoft.com/office/drawing/2014/main" id="{F55921E2-C3C6-460F-8B77-BE57F7665432}"/>
                  </a:ext>
                </a:extLst>
              </p:cNvPr>
              <p:cNvSpPr/>
              <p:nvPr/>
            </p:nvSpPr>
            <p:spPr>
              <a:xfrm rot="6300000">
                <a:off x="3669274" y="2442835"/>
                <a:ext cx="1134894" cy="1163213"/>
              </a:xfrm>
              <a:prstGeom prst="downArrow">
                <a:avLst>
                  <a:gd name="adj1" fmla="val 52857"/>
                  <a:gd name="adj2" fmla="val 827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Arrow: Down 8">
              <a:extLst>
                <a:ext uri="{FF2B5EF4-FFF2-40B4-BE49-F238E27FC236}">
                  <a16:creationId xmlns:a16="http://schemas.microsoft.com/office/drawing/2014/main" id="{179B5D7A-DAE3-40C1-BFEE-623C683B8A1C}"/>
                </a:ext>
              </a:extLst>
            </p:cNvPr>
            <p:cNvSpPr/>
            <p:nvPr/>
          </p:nvSpPr>
          <p:spPr>
            <a:xfrm rot="10800000">
              <a:off x="5376153" y="1559667"/>
              <a:ext cx="1134894" cy="3855395"/>
            </a:xfrm>
            <a:prstGeom prst="downArrow">
              <a:avLst>
                <a:gd name="adj1" fmla="val 52857"/>
                <a:gd name="adj2" fmla="val 827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F934DCF-7215-4CE8-A9A5-C24E487A353B}"/>
              </a:ext>
            </a:extLst>
          </p:cNvPr>
          <p:cNvSpPr txBox="1"/>
          <p:nvPr/>
        </p:nvSpPr>
        <p:spPr>
          <a:xfrm>
            <a:off x="1558372" y="3033187"/>
            <a:ext cx="273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środki z budżetu samorządu terytorialnego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9C0775C-DA6A-4FC7-B5C3-B3D823303ECB}"/>
              </a:ext>
            </a:extLst>
          </p:cNvPr>
          <p:cNvSpPr txBox="1"/>
          <p:nvPr/>
        </p:nvSpPr>
        <p:spPr>
          <a:xfrm>
            <a:off x="7381498" y="3002692"/>
            <a:ext cx="264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Środki pochodzące z wpłat beneficjentów</a:t>
            </a:r>
          </a:p>
        </p:txBody>
      </p:sp>
    </p:spTree>
    <p:extLst>
      <p:ext uri="{BB962C8B-B14F-4D97-AF65-F5344CB8AC3E}">
        <p14:creationId xmlns:p14="http://schemas.microsoft.com/office/powerpoint/2010/main" val="389026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8951603" cy="65519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Składanie ofert</a:t>
            </a:r>
            <a:endParaRPr lang="pl-P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48E0E55-EE9A-442E-817C-37FA5AF3F5D4}"/>
              </a:ext>
            </a:extLst>
          </p:cNvPr>
          <p:cNvGrpSpPr/>
          <p:nvPr/>
        </p:nvGrpSpPr>
        <p:grpSpPr>
          <a:xfrm>
            <a:off x="191437" y="1988141"/>
            <a:ext cx="2596433" cy="2488410"/>
            <a:chOff x="190427" y="-16216525"/>
            <a:chExt cx="11772973" cy="115039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A67DA0-C4E2-4014-B693-74E0E070A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27" y="-13478932"/>
              <a:ext cx="10463380" cy="8766374"/>
            </a:xfrm>
            <a:custGeom>
              <a:avLst/>
              <a:gdLst>
                <a:gd name="T0" fmla="*/ 2825 w 3546"/>
                <a:gd name="T1" fmla="*/ 2931 h 2943"/>
                <a:gd name="T2" fmla="*/ 51 w 3546"/>
                <a:gd name="T3" fmla="*/ 1992 h 2943"/>
                <a:gd name="T4" fmla="*/ 11 w 3546"/>
                <a:gd name="T5" fmla="*/ 1912 h 2943"/>
                <a:gd name="T6" fmla="*/ 641 w 3546"/>
                <a:gd name="T7" fmla="*/ 51 h 2943"/>
                <a:gd name="T8" fmla="*/ 721 w 3546"/>
                <a:gd name="T9" fmla="*/ 12 h 2943"/>
                <a:gd name="T10" fmla="*/ 3496 w 3546"/>
                <a:gd name="T11" fmla="*/ 951 h 2943"/>
                <a:gd name="T12" fmla="*/ 3535 w 3546"/>
                <a:gd name="T13" fmla="*/ 1031 h 2943"/>
                <a:gd name="T14" fmla="*/ 2905 w 3546"/>
                <a:gd name="T15" fmla="*/ 2892 h 2943"/>
                <a:gd name="T16" fmla="*/ 2825 w 3546"/>
                <a:gd name="T17" fmla="*/ 2931 h 2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6" h="2943">
                  <a:moveTo>
                    <a:pt x="2825" y="2931"/>
                  </a:moveTo>
                  <a:cubicBezTo>
                    <a:pt x="51" y="1992"/>
                    <a:pt x="51" y="1992"/>
                    <a:pt x="51" y="1992"/>
                  </a:cubicBezTo>
                  <a:cubicBezTo>
                    <a:pt x="18" y="1981"/>
                    <a:pt x="0" y="1945"/>
                    <a:pt x="11" y="1912"/>
                  </a:cubicBezTo>
                  <a:cubicBezTo>
                    <a:pt x="641" y="51"/>
                    <a:pt x="641" y="51"/>
                    <a:pt x="641" y="51"/>
                  </a:cubicBezTo>
                  <a:cubicBezTo>
                    <a:pt x="652" y="18"/>
                    <a:pt x="688" y="0"/>
                    <a:pt x="721" y="12"/>
                  </a:cubicBezTo>
                  <a:cubicBezTo>
                    <a:pt x="3496" y="951"/>
                    <a:pt x="3496" y="951"/>
                    <a:pt x="3496" y="951"/>
                  </a:cubicBezTo>
                  <a:cubicBezTo>
                    <a:pt x="3529" y="962"/>
                    <a:pt x="3546" y="998"/>
                    <a:pt x="3535" y="1031"/>
                  </a:cubicBezTo>
                  <a:cubicBezTo>
                    <a:pt x="2905" y="2892"/>
                    <a:pt x="2905" y="2892"/>
                    <a:pt x="2905" y="2892"/>
                  </a:cubicBezTo>
                  <a:cubicBezTo>
                    <a:pt x="2894" y="2925"/>
                    <a:pt x="2858" y="2943"/>
                    <a:pt x="2825" y="29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C870B1E-3E9C-4F32-BBFC-9DF10059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61" y="-16216525"/>
              <a:ext cx="9788539" cy="5603458"/>
            </a:xfrm>
            <a:custGeom>
              <a:avLst/>
              <a:gdLst>
                <a:gd name="T0" fmla="*/ 2825 w 3318"/>
                <a:gd name="T1" fmla="*/ 1870 h 1881"/>
                <a:gd name="T2" fmla="*/ 50 w 3318"/>
                <a:gd name="T3" fmla="*/ 930 h 1881"/>
                <a:gd name="T4" fmla="*/ 11 w 3318"/>
                <a:gd name="T5" fmla="*/ 850 h 1881"/>
                <a:gd name="T6" fmla="*/ 116 w 3318"/>
                <a:gd name="T7" fmla="*/ 51 h 1881"/>
                <a:gd name="T8" fmla="*/ 196 w 3318"/>
                <a:gd name="T9" fmla="*/ 11 h 1881"/>
                <a:gd name="T10" fmla="*/ 3267 w 3318"/>
                <a:gd name="T11" fmla="*/ 1051 h 1881"/>
                <a:gd name="T12" fmla="*/ 3307 w 3318"/>
                <a:gd name="T13" fmla="*/ 1131 h 1881"/>
                <a:gd name="T14" fmla="*/ 2905 w 3318"/>
                <a:gd name="T15" fmla="*/ 1830 h 1881"/>
                <a:gd name="T16" fmla="*/ 2825 w 3318"/>
                <a:gd name="T17" fmla="*/ 187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8" h="1881">
                  <a:moveTo>
                    <a:pt x="2825" y="1870"/>
                  </a:moveTo>
                  <a:cubicBezTo>
                    <a:pt x="50" y="930"/>
                    <a:pt x="50" y="930"/>
                    <a:pt x="50" y="930"/>
                  </a:cubicBezTo>
                  <a:cubicBezTo>
                    <a:pt x="17" y="919"/>
                    <a:pt x="0" y="883"/>
                    <a:pt x="11" y="850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27" y="18"/>
                    <a:pt x="163" y="0"/>
                    <a:pt x="196" y="11"/>
                  </a:cubicBezTo>
                  <a:cubicBezTo>
                    <a:pt x="3267" y="1051"/>
                    <a:pt x="3267" y="1051"/>
                    <a:pt x="3267" y="1051"/>
                  </a:cubicBezTo>
                  <a:cubicBezTo>
                    <a:pt x="3300" y="1062"/>
                    <a:pt x="3318" y="1098"/>
                    <a:pt x="3307" y="1131"/>
                  </a:cubicBezTo>
                  <a:cubicBezTo>
                    <a:pt x="2905" y="1830"/>
                    <a:pt x="2905" y="1830"/>
                    <a:pt x="2905" y="1830"/>
                  </a:cubicBezTo>
                  <a:cubicBezTo>
                    <a:pt x="2894" y="1863"/>
                    <a:pt x="2858" y="1881"/>
                    <a:pt x="2825" y="18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EAECDFC-A8FF-41E8-9C3C-D35092E5F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94" y="-15737193"/>
              <a:ext cx="8879842" cy="4746061"/>
            </a:xfrm>
            <a:custGeom>
              <a:avLst/>
              <a:gdLst>
                <a:gd name="T0" fmla="*/ 2662 w 3010"/>
                <a:gd name="T1" fmla="*/ 1590 h 1593"/>
                <a:gd name="T2" fmla="*/ 14 w 3010"/>
                <a:gd name="T3" fmla="*/ 693 h 1593"/>
                <a:gd name="T4" fmla="*/ 3 w 3010"/>
                <a:gd name="T5" fmla="*/ 670 h 1593"/>
                <a:gd name="T6" fmla="*/ 88 w 3010"/>
                <a:gd name="T7" fmla="*/ 15 h 1593"/>
                <a:gd name="T8" fmla="*/ 111 w 3010"/>
                <a:gd name="T9" fmla="*/ 3 h 1593"/>
                <a:gd name="T10" fmla="*/ 2996 w 3010"/>
                <a:gd name="T11" fmla="*/ 980 h 1593"/>
                <a:gd name="T12" fmla="*/ 3007 w 3010"/>
                <a:gd name="T13" fmla="*/ 1003 h 1593"/>
                <a:gd name="T14" fmla="*/ 2685 w 3010"/>
                <a:gd name="T15" fmla="*/ 1578 h 1593"/>
                <a:gd name="T16" fmla="*/ 2662 w 3010"/>
                <a:gd name="T17" fmla="*/ 1590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0" h="1593">
                  <a:moveTo>
                    <a:pt x="2662" y="1590"/>
                  </a:moveTo>
                  <a:cubicBezTo>
                    <a:pt x="14" y="693"/>
                    <a:pt x="14" y="693"/>
                    <a:pt x="14" y="693"/>
                  </a:cubicBezTo>
                  <a:cubicBezTo>
                    <a:pt x="5" y="690"/>
                    <a:pt x="0" y="679"/>
                    <a:pt x="3" y="67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1" y="5"/>
                    <a:pt x="102" y="0"/>
                    <a:pt x="111" y="3"/>
                  </a:cubicBezTo>
                  <a:cubicBezTo>
                    <a:pt x="2996" y="980"/>
                    <a:pt x="2996" y="980"/>
                    <a:pt x="2996" y="980"/>
                  </a:cubicBezTo>
                  <a:cubicBezTo>
                    <a:pt x="3005" y="983"/>
                    <a:pt x="3010" y="994"/>
                    <a:pt x="3007" y="1003"/>
                  </a:cubicBezTo>
                  <a:cubicBezTo>
                    <a:pt x="2685" y="1578"/>
                    <a:pt x="2685" y="1578"/>
                    <a:pt x="2685" y="1578"/>
                  </a:cubicBezTo>
                  <a:cubicBezTo>
                    <a:pt x="2682" y="1588"/>
                    <a:pt x="2672" y="1593"/>
                    <a:pt x="2662" y="15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45B11B2-DBED-425D-A209-31F779F1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30" y="-12554024"/>
              <a:ext cx="8806344" cy="5829622"/>
            </a:xfrm>
            <a:custGeom>
              <a:avLst/>
              <a:gdLst>
                <a:gd name="T0" fmla="*/ 2566 w 2984"/>
                <a:gd name="T1" fmla="*/ 1946 h 1957"/>
                <a:gd name="T2" fmla="*/ 51 w 2984"/>
                <a:gd name="T3" fmla="*/ 1094 h 1957"/>
                <a:gd name="T4" fmla="*/ 12 w 2984"/>
                <a:gd name="T5" fmla="*/ 1014 h 1957"/>
                <a:gd name="T6" fmla="*/ 338 w 2984"/>
                <a:gd name="T7" fmla="*/ 50 h 1957"/>
                <a:gd name="T8" fmla="*/ 418 w 2984"/>
                <a:gd name="T9" fmla="*/ 11 h 1957"/>
                <a:gd name="T10" fmla="*/ 2933 w 2984"/>
                <a:gd name="T11" fmla="*/ 863 h 1957"/>
                <a:gd name="T12" fmla="*/ 2973 w 2984"/>
                <a:gd name="T13" fmla="*/ 943 h 1957"/>
                <a:gd name="T14" fmla="*/ 2646 w 2984"/>
                <a:gd name="T15" fmla="*/ 1907 h 1957"/>
                <a:gd name="T16" fmla="*/ 2566 w 2984"/>
                <a:gd name="T17" fmla="*/ 1946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4" h="1957">
                  <a:moveTo>
                    <a:pt x="2566" y="1946"/>
                  </a:moveTo>
                  <a:cubicBezTo>
                    <a:pt x="51" y="1094"/>
                    <a:pt x="51" y="1094"/>
                    <a:pt x="51" y="1094"/>
                  </a:cubicBezTo>
                  <a:cubicBezTo>
                    <a:pt x="18" y="1083"/>
                    <a:pt x="0" y="1047"/>
                    <a:pt x="12" y="1014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49" y="17"/>
                    <a:pt x="385" y="0"/>
                    <a:pt x="418" y="11"/>
                  </a:cubicBezTo>
                  <a:cubicBezTo>
                    <a:pt x="2933" y="863"/>
                    <a:pt x="2933" y="863"/>
                    <a:pt x="2933" y="863"/>
                  </a:cubicBezTo>
                  <a:cubicBezTo>
                    <a:pt x="2966" y="874"/>
                    <a:pt x="2984" y="910"/>
                    <a:pt x="2973" y="943"/>
                  </a:cubicBezTo>
                  <a:cubicBezTo>
                    <a:pt x="2646" y="1907"/>
                    <a:pt x="2646" y="1907"/>
                    <a:pt x="2646" y="1907"/>
                  </a:cubicBezTo>
                  <a:cubicBezTo>
                    <a:pt x="2635" y="1940"/>
                    <a:pt x="2599" y="1957"/>
                    <a:pt x="2566" y="194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CB6E2BB-3D73-43FD-B366-0E5A2AF7C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070" y="-9914323"/>
              <a:ext cx="494438" cy="499585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C9EF903-CE20-4B5D-9F76-9CC86B184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791" y="-10430786"/>
              <a:ext cx="1302911" cy="773007"/>
            </a:xfrm>
            <a:custGeom>
              <a:avLst/>
              <a:gdLst>
                <a:gd name="T0" fmla="*/ 375 w 441"/>
                <a:gd name="T1" fmla="*/ 255 h 260"/>
                <a:gd name="T2" fmla="*/ 22 w 441"/>
                <a:gd name="T3" fmla="*/ 136 h 260"/>
                <a:gd name="T4" fmla="*/ 5 w 441"/>
                <a:gd name="T5" fmla="*/ 101 h 260"/>
                <a:gd name="T6" fmla="*/ 32 w 441"/>
                <a:gd name="T7" fmla="*/ 22 h 260"/>
                <a:gd name="T8" fmla="*/ 66 w 441"/>
                <a:gd name="T9" fmla="*/ 5 h 260"/>
                <a:gd name="T10" fmla="*/ 419 w 441"/>
                <a:gd name="T11" fmla="*/ 125 h 260"/>
                <a:gd name="T12" fmla="*/ 436 w 441"/>
                <a:gd name="T13" fmla="*/ 159 h 260"/>
                <a:gd name="T14" fmla="*/ 409 w 441"/>
                <a:gd name="T15" fmla="*/ 238 h 260"/>
                <a:gd name="T16" fmla="*/ 375 w 441"/>
                <a:gd name="T1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60">
                  <a:moveTo>
                    <a:pt x="375" y="255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419" y="125"/>
                    <a:pt x="419" y="125"/>
                    <a:pt x="419" y="125"/>
                  </a:cubicBezTo>
                  <a:cubicBezTo>
                    <a:pt x="433" y="129"/>
                    <a:pt x="441" y="145"/>
                    <a:pt x="436" y="159"/>
                  </a:cubicBezTo>
                  <a:cubicBezTo>
                    <a:pt x="409" y="238"/>
                    <a:pt x="409" y="238"/>
                    <a:pt x="409" y="238"/>
                  </a:cubicBezTo>
                  <a:cubicBezTo>
                    <a:pt x="405" y="252"/>
                    <a:pt x="389" y="260"/>
                    <a:pt x="375" y="255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0772672-2CBC-46FF-B0C3-32B1CB04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661" y="-8159022"/>
              <a:ext cx="1008921" cy="678491"/>
            </a:xfrm>
            <a:custGeom>
              <a:avLst/>
              <a:gdLst>
                <a:gd name="T0" fmla="*/ 276 w 342"/>
                <a:gd name="T1" fmla="*/ 222 h 227"/>
                <a:gd name="T2" fmla="*/ 21 w 342"/>
                <a:gd name="T3" fmla="*/ 136 h 227"/>
                <a:gd name="T4" fmla="*/ 4 w 342"/>
                <a:gd name="T5" fmla="*/ 101 h 227"/>
                <a:gd name="T6" fmla="*/ 31 w 342"/>
                <a:gd name="T7" fmla="*/ 22 h 227"/>
                <a:gd name="T8" fmla="*/ 66 w 342"/>
                <a:gd name="T9" fmla="*/ 5 h 227"/>
                <a:gd name="T10" fmla="*/ 320 w 342"/>
                <a:gd name="T11" fmla="*/ 91 h 227"/>
                <a:gd name="T12" fmla="*/ 337 w 342"/>
                <a:gd name="T13" fmla="*/ 126 h 227"/>
                <a:gd name="T14" fmla="*/ 310 w 342"/>
                <a:gd name="T15" fmla="*/ 205 h 227"/>
                <a:gd name="T16" fmla="*/ 276 w 342"/>
                <a:gd name="T17" fmla="*/ 2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227">
                  <a:moveTo>
                    <a:pt x="276" y="222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34" y="96"/>
                    <a:pt x="342" y="111"/>
                    <a:pt x="337" y="126"/>
                  </a:cubicBezTo>
                  <a:cubicBezTo>
                    <a:pt x="310" y="205"/>
                    <a:pt x="310" y="205"/>
                    <a:pt x="310" y="205"/>
                  </a:cubicBezTo>
                  <a:cubicBezTo>
                    <a:pt x="305" y="219"/>
                    <a:pt x="290" y="227"/>
                    <a:pt x="276" y="22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FDAA2DC-42E5-414E-88E4-E4D975967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513" y="-10947249"/>
              <a:ext cx="1015603" cy="675115"/>
            </a:xfrm>
            <a:custGeom>
              <a:avLst/>
              <a:gdLst>
                <a:gd name="T0" fmla="*/ 277 w 343"/>
                <a:gd name="T1" fmla="*/ 222 h 226"/>
                <a:gd name="T2" fmla="*/ 22 w 343"/>
                <a:gd name="T3" fmla="*/ 135 h 226"/>
                <a:gd name="T4" fmla="*/ 5 w 343"/>
                <a:gd name="T5" fmla="*/ 101 h 226"/>
                <a:gd name="T6" fmla="*/ 32 w 343"/>
                <a:gd name="T7" fmla="*/ 21 h 226"/>
                <a:gd name="T8" fmla="*/ 66 w 343"/>
                <a:gd name="T9" fmla="*/ 4 h 226"/>
                <a:gd name="T10" fmla="*/ 321 w 343"/>
                <a:gd name="T11" fmla="*/ 91 h 226"/>
                <a:gd name="T12" fmla="*/ 338 w 343"/>
                <a:gd name="T13" fmla="*/ 125 h 226"/>
                <a:gd name="T14" fmla="*/ 311 w 343"/>
                <a:gd name="T15" fmla="*/ 205 h 226"/>
                <a:gd name="T16" fmla="*/ 277 w 343"/>
                <a:gd name="T17" fmla="*/ 2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226">
                  <a:moveTo>
                    <a:pt x="277" y="22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35" y="96"/>
                    <a:pt x="343" y="111"/>
                    <a:pt x="338" y="125"/>
                  </a:cubicBezTo>
                  <a:cubicBezTo>
                    <a:pt x="311" y="205"/>
                    <a:pt x="311" y="205"/>
                    <a:pt x="311" y="205"/>
                  </a:cubicBezTo>
                  <a:cubicBezTo>
                    <a:pt x="306" y="219"/>
                    <a:pt x="291" y="226"/>
                    <a:pt x="277" y="22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42A4742-871C-447E-88AC-122861095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512" y="-8601223"/>
              <a:ext cx="795110" cy="600853"/>
            </a:xfrm>
            <a:custGeom>
              <a:avLst/>
              <a:gdLst>
                <a:gd name="T0" fmla="*/ 204 w 269"/>
                <a:gd name="T1" fmla="*/ 197 h 202"/>
                <a:gd name="T2" fmla="*/ 22 w 269"/>
                <a:gd name="T3" fmla="*/ 136 h 202"/>
                <a:gd name="T4" fmla="*/ 5 w 269"/>
                <a:gd name="T5" fmla="*/ 102 h 202"/>
                <a:gd name="T6" fmla="*/ 32 w 269"/>
                <a:gd name="T7" fmla="*/ 22 h 202"/>
                <a:gd name="T8" fmla="*/ 66 w 269"/>
                <a:gd name="T9" fmla="*/ 5 h 202"/>
                <a:gd name="T10" fmla="*/ 248 w 269"/>
                <a:gd name="T11" fmla="*/ 67 h 202"/>
                <a:gd name="T12" fmla="*/ 265 w 269"/>
                <a:gd name="T13" fmla="*/ 101 h 202"/>
                <a:gd name="T14" fmla="*/ 238 w 269"/>
                <a:gd name="T15" fmla="*/ 180 h 202"/>
                <a:gd name="T16" fmla="*/ 204 w 269"/>
                <a:gd name="T17" fmla="*/ 1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02">
                  <a:moveTo>
                    <a:pt x="204" y="197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62" y="71"/>
                    <a:pt x="269" y="87"/>
                    <a:pt x="265" y="10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3" y="195"/>
                    <a:pt x="218" y="202"/>
                    <a:pt x="204" y="197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8663FF0-2F7F-4A02-94A0-3ACB6257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916" y="-11477215"/>
              <a:ext cx="768384" cy="594102"/>
            </a:xfrm>
            <a:custGeom>
              <a:avLst/>
              <a:gdLst>
                <a:gd name="T0" fmla="*/ 196 w 262"/>
                <a:gd name="T1" fmla="*/ 194 h 199"/>
                <a:gd name="T2" fmla="*/ 22 w 262"/>
                <a:gd name="T3" fmla="*/ 135 h 199"/>
                <a:gd name="T4" fmla="*/ 5 w 262"/>
                <a:gd name="T5" fmla="*/ 101 h 199"/>
                <a:gd name="T6" fmla="*/ 32 w 262"/>
                <a:gd name="T7" fmla="*/ 22 h 199"/>
                <a:gd name="T8" fmla="*/ 66 w 262"/>
                <a:gd name="T9" fmla="*/ 5 h 199"/>
                <a:gd name="T10" fmla="*/ 240 w 262"/>
                <a:gd name="T11" fmla="*/ 64 h 199"/>
                <a:gd name="T12" fmla="*/ 257 w 262"/>
                <a:gd name="T13" fmla="*/ 98 h 199"/>
                <a:gd name="T14" fmla="*/ 230 w 262"/>
                <a:gd name="T15" fmla="*/ 177 h 199"/>
                <a:gd name="T16" fmla="*/ 196 w 262"/>
                <a:gd name="T17" fmla="*/ 19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199">
                  <a:moveTo>
                    <a:pt x="196" y="194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55" y="68"/>
                    <a:pt x="262" y="84"/>
                    <a:pt x="257" y="98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26" y="191"/>
                    <a:pt x="210" y="199"/>
                    <a:pt x="196" y="194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7115DAA-08C4-4D21-BD50-309502B0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637" y="-12000429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5F50B16-D83C-4F3D-9D15-CED6DFC2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234" y="-9735417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5 w 167"/>
                <a:gd name="T5" fmla="*/ 101 h 167"/>
                <a:gd name="T6" fmla="*/ 31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5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0DDFAA8-F0B5-4204-8C2C-33AE1A779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026" y="-11207169"/>
              <a:ext cx="494438" cy="502961"/>
            </a:xfrm>
            <a:custGeom>
              <a:avLst/>
              <a:gdLst>
                <a:gd name="T0" fmla="*/ 101 w 167"/>
                <a:gd name="T1" fmla="*/ 163 h 168"/>
                <a:gd name="T2" fmla="*/ 21 w 167"/>
                <a:gd name="T3" fmla="*/ 136 h 168"/>
                <a:gd name="T4" fmla="*/ 4 w 167"/>
                <a:gd name="T5" fmla="*/ 102 h 168"/>
                <a:gd name="T6" fmla="*/ 31 w 167"/>
                <a:gd name="T7" fmla="*/ 22 h 168"/>
                <a:gd name="T8" fmla="*/ 66 w 167"/>
                <a:gd name="T9" fmla="*/ 5 h 168"/>
                <a:gd name="T10" fmla="*/ 145 w 167"/>
                <a:gd name="T11" fmla="*/ 32 h 168"/>
                <a:gd name="T12" fmla="*/ 162 w 167"/>
                <a:gd name="T13" fmla="*/ 66 h 168"/>
                <a:gd name="T14" fmla="*/ 135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82623D8-CF4E-4083-A400-AFD414D44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802" y="-11821524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60" y="36"/>
                    <a:pt x="167" y="52"/>
                    <a:pt x="162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D3A6426-4BC0-4407-955E-7AD7AEBCE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984" y="-7885601"/>
              <a:ext cx="427622" cy="293675"/>
            </a:xfrm>
            <a:custGeom>
              <a:avLst/>
              <a:gdLst>
                <a:gd name="T0" fmla="*/ 101 w 144"/>
                <a:gd name="T1" fmla="*/ 94 h 99"/>
                <a:gd name="T2" fmla="*/ 22 w 144"/>
                <a:gd name="T3" fmla="*/ 67 h 99"/>
                <a:gd name="T4" fmla="*/ 5 w 144"/>
                <a:gd name="T5" fmla="*/ 33 h 99"/>
                <a:gd name="T6" fmla="*/ 9 w 144"/>
                <a:gd name="T7" fmla="*/ 22 h 99"/>
                <a:gd name="T8" fmla="*/ 43 w 144"/>
                <a:gd name="T9" fmla="*/ 5 h 99"/>
                <a:gd name="T10" fmla="*/ 123 w 144"/>
                <a:gd name="T11" fmla="*/ 32 h 99"/>
                <a:gd name="T12" fmla="*/ 140 w 144"/>
                <a:gd name="T13" fmla="*/ 66 h 99"/>
                <a:gd name="T14" fmla="*/ 136 w 144"/>
                <a:gd name="T15" fmla="*/ 77 h 99"/>
                <a:gd name="T16" fmla="*/ 101 w 144"/>
                <a:gd name="T17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99">
                  <a:moveTo>
                    <a:pt x="101" y="94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8" y="62"/>
                    <a:pt x="0" y="47"/>
                    <a:pt x="5" y="3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8"/>
                    <a:pt x="29" y="0"/>
                    <a:pt x="43" y="5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7"/>
                    <a:pt x="144" y="52"/>
                    <a:pt x="140" y="66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1" y="91"/>
                    <a:pt x="116" y="99"/>
                    <a:pt x="101" y="94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3696B6-E3A4-41F1-9C28-7E7190C60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830" y="-7912605"/>
              <a:ext cx="487757" cy="499585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723AE33-EA23-4054-958D-EA73EBB8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994" y="-7527789"/>
              <a:ext cx="427622" cy="293675"/>
            </a:xfrm>
            <a:custGeom>
              <a:avLst/>
              <a:gdLst>
                <a:gd name="T0" fmla="*/ 101 w 144"/>
                <a:gd name="T1" fmla="*/ 94 h 98"/>
                <a:gd name="T2" fmla="*/ 22 w 144"/>
                <a:gd name="T3" fmla="*/ 67 h 98"/>
                <a:gd name="T4" fmla="*/ 5 w 144"/>
                <a:gd name="T5" fmla="*/ 32 h 98"/>
                <a:gd name="T6" fmla="*/ 9 w 144"/>
                <a:gd name="T7" fmla="*/ 21 h 98"/>
                <a:gd name="T8" fmla="*/ 43 w 144"/>
                <a:gd name="T9" fmla="*/ 4 h 98"/>
                <a:gd name="T10" fmla="*/ 123 w 144"/>
                <a:gd name="T11" fmla="*/ 31 h 98"/>
                <a:gd name="T12" fmla="*/ 139 w 144"/>
                <a:gd name="T13" fmla="*/ 66 h 98"/>
                <a:gd name="T14" fmla="*/ 136 w 144"/>
                <a:gd name="T15" fmla="*/ 77 h 98"/>
                <a:gd name="T16" fmla="*/ 101 w 144"/>
                <a:gd name="T17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98">
                  <a:moveTo>
                    <a:pt x="101" y="94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8" y="62"/>
                    <a:pt x="0" y="47"/>
                    <a:pt x="5" y="3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4" y="7"/>
                    <a:pt x="29" y="0"/>
                    <a:pt x="43" y="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37" y="36"/>
                    <a:pt x="144" y="52"/>
                    <a:pt x="139" y="66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1" y="91"/>
                    <a:pt x="116" y="98"/>
                    <a:pt x="101" y="94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3E90A4A-77F0-4E62-AC92-C35F023F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930" y="-7537916"/>
              <a:ext cx="714931" cy="570473"/>
            </a:xfrm>
            <a:custGeom>
              <a:avLst/>
              <a:gdLst>
                <a:gd name="T0" fmla="*/ 175 w 241"/>
                <a:gd name="T1" fmla="*/ 188 h 192"/>
                <a:gd name="T2" fmla="*/ 21 w 241"/>
                <a:gd name="T3" fmla="*/ 136 h 192"/>
                <a:gd name="T4" fmla="*/ 4 w 241"/>
                <a:gd name="T5" fmla="*/ 101 h 192"/>
                <a:gd name="T6" fmla="*/ 31 w 241"/>
                <a:gd name="T7" fmla="*/ 22 h 192"/>
                <a:gd name="T8" fmla="*/ 66 w 241"/>
                <a:gd name="T9" fmla="*/ 5 h 192"/>
                <a:gd name="T10" fmla="*/ 219 w 241"/>
                <a:gd name="T11" fmla="*/ 57 h 192"/>
                <a:gd name="T12" fmla="*/ 236 w 241"/>
                <a:gd name="T13" fmla="*/ 91 h 192"/>
                <a:gd name="T14" fmla="*/ 209 w 241"/>
                <a:gd name="T15" fmla="*/ 171 h 192"/>
                <a:gd name="T16" fmla="*/ 175 w 241"/>
                <a:gd name="T17" fmla="*/ 18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92">
                  <a:moveTo>
                    <a:pt x="175" y="188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33" y="62"/>
                    <a:pt x="241" y="77"/>
                    <a:pt x="236" y="91"/>
                  </a:cubicBezTo>
                  <a:cubicBezTo>
                    <a:pt x="209" y="171"/>
                    <a:pt x="209" y="171"/>
                    <a:pt x="209" y="171"/>
                  </a:cubicBezTo>
                  <a:cubicBezTo>
                    <a:pt x="204" y="185"/>
                    <a:pt x="189" y="192"/>
                    <a:pt x="175" y="188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DAE1E28-9FF7-4C1E-A712-57D70CAA5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747" y="-9978458"/>
              <a:ext cx="487757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7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1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AEFA8320-488C-4327-B1F3-4B76D8A25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523" y="-10589438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700EA1C-FF0F-44E5-8898-E1B11D1C2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872" y="-11024887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60" y="37"/>
                    <a:pt x="167" y="52"/>
                    <a:pt x="162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7666554-EC0E-42D7-B68F-CF74654EE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648" y="-11639242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1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1B7E1C17-49B2-4B92-A613-809BB4C6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717" y="-9559887"/>
              <a:ext cx="608025" cy="533341"/>
            </a:xfrm>
            <a:custGeom>
              <a:avLst/>
              <a:gdLst>
                <a:gd name="T0" fmla="*/ 140 w 206"/>
                <a:gd name="T1" fmla="*/ 176 h 180"/>
                <a:gd name="T2" fmla="*/ 22 w 206"/>
                <a:gd name="T3" fmla="*/ 136 h 180"/>
                <a:gd name="T4" fmla="*/ 5 w 206"/>
                <a:gd name="T5" fmla="*/ 102 h 180"/>
                <a:gd name="T6" fmla="*/ 32 w 206"/>
                <a:gd name="T7" fmla="*/ 22 h 180"/>
                <a:gd name="T8" fmla="*/ 66 w 206"/>
                <a:gd name="T9" fmla="*/ 5 h 180"/>
                <a:gd name="T10" fmla="*/ 184 w 206"/>
                <a:gd name="T11" fmla="*/ 45 h 180"/>
                <a:gd name="T12" fmla="*/ 201 w 206"/>
                <a:gd name="T13" fmla="*/ 79 h 180"/>
                <a:gd name="T14" fmla="*/ 174 w 206"/>
                <a:gd name="T15" fmla="*/ 159 h 180"/>
                <a:gd name="T16" fmla="*/ 140 w 206"/>
                <a:gd name="T17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80">
                  <a:moveTo>
                    <a:pt x="140" y="176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98" y="50"/>
                    <a:pt x="206" y="65"/>
                    <a:pt x="201" y="79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69" y="173"/>
                    <a:pt x="154" y="180"/>
                    <a:pt x="140" y="176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76E6871-C322-4DC7-BD42-618DC2448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869" y="-8314299"/>
              <a:ext cx="601344" cy="536717"/>
            </a:xfrm>
            <a:custGeom>
              <a:avLst/>
              <a:gdLst>
                <a:gd name="T0" fmla="*/ 139 w 205"/>
                <a:gd name="T1" fmla="*/ 175 h 180"/>
                <a:gd name="T2" fmla="*/ 21 w 205"/>
                <a:gd name="T3" fmla="*/ 135 h 180"/>
                <a:gd name="T4" fmla="*/ 4 w 205"/>
                <a:gd name="T5" fmla="*/ 101 h 180"/>
                <a:gd name="T6" fmla="*/ 31 w 205"/>
                <a:gd name="T7" fmla="*/ 21 h 180"/>
                <a:gd name="T8" fmla="*/ 66 w 205"/>
                <a:gd name="T9" fmla="*/ 4 h 180"/>
                <a:gd name="T10" fmla="*/ 183 w 205"/>
                <a:gd name="T11" fmla="*/ 44 h 180"/>
                <a:gd name="T12" fmla="*/ 200 w 205"/>
                <a:gd name="T13" fmla="*/ 79 h 180"/>
                <a:gd name="T14" fmla="*/ 173 w 205"/>
                <a:gd name="T15" fmla="*/ 158 h 180"/>
                <a:gd name="T16" fmla="*/ 139 w 205"/>
                <a:gd name="T17" fmla="*/ 1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80">
                  <a:moveTo>
                    <a:pt x="139" y="175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1" y="0"/>
                    <a:pt x="66" y="4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97" y="49"/>
                    <a:pt x="205" y="64"/>
                    <a:pt x="200" y="79"/>
                  </a:cubicBezTo>
                  <a:cubicBezTo>
                    <a:pt x="173" y="158"/>
                    <a:pt x="173" y="158"/>
                    <a:pt x="173" y="158"/>
                  </a:cubicBezTo>
                  <a:cubicBezTo>
                    <a:pt x="168" y="172"/>
                    <a:pt x="153" y="180"/>
                    <a:pt x="139" y="175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0271424-733B-40F6-9D24-B712857DA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469" y="-9343850"/>
              <a:ext cx="2973310" cy="1350231"/>
            </a:xfrm>
            <a:custGeom>
              <a:avLst/>
              <a:gdLst>
                <a:gd name="T0" fmla="*/ 942 w 1008"/>
                <a:gd name="T1" fmla="*/ 448 h 453"/>
                <a:gd name="T2" fmla="*/ 21 w 1008"/>
                <a:gd name="T3" fmla="*/ 136 h 453"/>
                <a:gd name="T4" fmla="*/ 5 w 1008"/>
                <a:gd name="T5" fmla="*/ 101 h 453"/>
                <a:gd name="T6" fmla="*/ 31 w 1008"/>
                <a:gd name="T7" fmla="*/ 22 h 453"/>
                <a:gd name="T8" fmla="*/ 66 w 1008"/>
                <a:gd name="T9" fmla="*/ 5 h 453"/>
                <a:gd name="T10" fmla="*/ 987 w 1008"/>
                <a:gd name="T11" fmla="*/ 317 h 453"/>
                <a:gd name="T12" fmla="*/ 1004 w 1008"/>
                <a:gd name="T13" fmla="*/ 351 h 453"/>
                <a:gd name="T14" fmla="*/ 977 w 1008"/>
                <a:gd name="T15" fmla="*/ 431 h 453"/>
                <a:gd name="T16" fmla="*/ 942 w 1008"/>
                <a:gd name="T17" fmla="*/ 44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8" h="453">
                  <a:moveTo>
                    <a:pt x="942" y="448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987" y="317"/>
                    <a:pt x="987" y="317"/>
                    <a:pt x="987" y="317"/>
                  </a:cubicBezTo>
                  <a:cubicBezTo>
                    <a:pt x="1001" y="322"/>
                    <a:pt x="1008" y="337"/>
                    <a:pt x="1004" y="351"/>
                  </a:cubicBezTo>
                  <a:cubicBezTo>
                    <a:pt x="977" y="431"/>
                    <a:pt x="977" y="431"/>
                    <a:pt x="977" y="431"/>
                  </a:cubicBezTo>
                  <a:cubicBezTo>
                    <a:pt x="972" y="445"/>
                    <a:pt x="957" y="453"/>
                    <a:pt x="942" y="448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94BF20F-B4FB-433A-B23E-0135F9ED6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374" y="-8351430"/>
              <a:ext cx="3280664" cy="2481049"/>
            </a:xfrm>
            <a:custGeom>
              <a:avLst/>
              <a:gdLst>
                <a:gd name="T0" fmla="*/ 911 w 1110"/>
                <a:gd name="T1" fmla="*/ 828 h 833"/>
                <a:gd name="T2" fmla="*/ 22 w 1110"/>
                <a:gd name="T3" fmla="*/ 527 h 833"/>
                <a:gd name="T4" fmla="*/ 5 w 1110"/>
                <a:gd name="T5" fmla="*/ 493 h 833"/>
                <a:gd name="T6" fmla="*/ 164 w 1110"/>
                <a:gd name="T7" fmla="*/ 21 h 833"/>
                <a:gd name="T8" fmla="*/ 199 w 1110"/>
                <a:gd name="T9" fmla="*/ 5 h 833"/>
                <a:gd name="T10" fmla="*/ 1088 w 1110"/>
                <a:gd name="T11" fmla="*/ 306 h 833"/>
                <a:gd name="T12" fmla="*/ 1105 w 1110"/>
                <a:gd name="T13" fmla="*/ 340 h 833"/>
                <a:gd name="T14" fmla="*/ 945 w 1110"/>
                <a:gd name="T15" fmla="*/ 811 h 833"/>
                <a:gd name="T16" fmla="*/ 911 w 1110"/>
                <a:gd name="T17" fmla="*/ 82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833">
                  <a:moveTo>
                    <a:pt x="911" y="828"/>
                  </a:moveTo>
                  <a:cubicBezTo>
                    <a:pt x="22" y="527"/>
                    <a:pt x="22" y="527"/>
                    <a:pt x="22" y="527"/>
                  </a:cubicBezTo>
                  <a:cubicBezTo>
                    <a:pt x="8" y="522"/>
                    <a:pt x="0" y="507"/>
                    <a:pt x="5" y="49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9" y="7"/>
                    <a:pt x="185" y="0"/>
                    <a:pt x="199" y="5"/>
                  </a:cubicBezTo>
                  <a:cubicBezTo>
                    <a:pt x="1088" y="306"/>
                    <a:pt x="1088" y="306"/>
                    <a:pt x="1088" y="306"/>
                  </a:cubicBezTo>
                  <a:cubicBezTo>
                    <a:pt x="1102" y="310"/>
                    <a:pt x="1110" y="326"/>
                    <a:pt x="1105" y="340"/>
                  </a:cubicBezTo>
                  <a:cubicBezTo>
                    <a:pt x="945" y="811"/>
                    <a:pt x="945" y="811"/>
                    <a:pt x="945" y="811"/>
                  </a:cubicBezTo>
                  <a:cubicBezTo>
                    <a:pt x="941" y="825"/>
                    <a:pt x="925" y="833"/>
                    <a:pt x="911" y="8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7839D41-797F-43A3-9844-191CD098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275" y="-9796177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6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60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22BC189-B496-42DD-8888-46FA60689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051" y="-10403781"/>
              <a:ext cx="501120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C0DA8DD-EE66-4DB7-82D5-0401FDD3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534" y="-10231627"/>
              <a:ext cx="494438" cy="499585"/>
            </a:xfrm>
            <a:custGeom>
              <a:avLst/>
              <a:gdLst>
                <a:gd name="T0" fmla="*/ 101 w 167"/>
                <a:gd name="T1" fmla="*/ 163 h 168"/>
                <a:gd name="T2" fmla="*/ 21 w 167"/>
                <a:gd name="T3" fmla="*/ 136 h 168"/>
                <a:gd name="T4" fmla="*/ 5 w 167"/>
                <a:gd name="T5" fmla="*/ 102 h 168"/>
                <a:gd name="T6" fmla="*/ 31 w 167"/>
                <a:gd name="T7" fmla="*/ 22 h 168"/>
                <a:gd name="T8" fmla="*/ 66 w 167"/>
                <a:gd name="T9" fmla="*/ 5 h 168"/>
                <a:gd name="T10" fmla="*/ 145 w 167"/>
                <a:gd name="T11" fmla="*/ 32 h 168"/>
                <a:gd name="T12" fmla="*/ 162 w 167"/>
                <a:gd name="T13" fmla="*/ 66 h 168"/>
                <a:gd name="T14" fmla="*/ 135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5" y="10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C2589F1-CB45-4A1E-BB3C-33ACF5F9A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062" y="-10045970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7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4CEF133-3491-4D0E-BD82-8BB9CAD69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997" y="-9853562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C34F86DB-3A3C-447F-9AE7-539396D50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525" y="-9667905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ABB9379-4067-45A3-A0C3-5EABA79AF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008" y="-9495751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BB985EE-E22B-4507-AF45-7A9B15193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536" y="-9310094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5A294967-E223-40C8-A85B-FE7B5095C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382" y="-9131189"/>
              <a:ext cx="487757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6C40F5D4-1418-447F-B7B2-CBB60CA3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183" y="-8955659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FE91FEC6-4845-4958-91EB-F5D0FF740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48" y="-8780129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215157B-8AF4-4C49-B29D-46C4D5E49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081" y="-10839231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1 h 167"/>
                <a:gd name="T8" fmla="*/ 66 w 167"/>
                <a:gd name="T9" fmla="*/ 5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2" y="0"/>
                    <a:pt x="66" y="5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8A99BF05-4773-410C-B183-368DFBB8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46" y="-10660325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B7AAB306-6E0D-4B30-A4A6-6572C2478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774" y="-10478044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6B56D6CB-5AF0-4E25-A8AB-234BF9C7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301" y="-10295763"/>
              <a:ext cx="494438" cy="499585"/>
            </a:xfrm>
            <a:custGeom>
              <a:avLst/>
              <a:gdLst>
                <a:gd name="T0" fmla="*/ 101 w 167"/>
                <a:gd name="T1" fmla="*/ 163 h 168"/>
                <a:gd name="T2" fmla="*/ 22 w 167"/>
                <a:gd name="T3" fmla="*/ 136 h 168"/>
                <a:gd name="T4" fmla="*/ 5 w 167"/>
                <a:gd name="T5" fmla="*/ 102 h 168"/>
                <a:gd name="T6" fmla="*/ 32 w 167"/>
                <a:gd name="T7" fmla="*/ 22 h 168"/>
                <a:gd name="T8" fmla="*/ 66 w 167"/>
                <a:gd name="T9" fmla="*/ 5 h 168"/>
                <a:gd name="T10" fmla="*/ 146 w 167"/>
                <a:gd name="T11" fmla="*/ 32 h 168"/>
                <a:gd name="T12" fmla="*/ 163 w 167"/>
                <a:gd name="T13" fmla="*/ 66 h 168"/>
                <a:gd name="T14" fmla="*/ 136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6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13609EE8-C2B3-4C32-9B19-FF9B95722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176" y="-11460337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19144E3F-4DF3-4B2E-902D-86B012E09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022" y="-11281431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7896D131-873D-4651-86E5-13CECACB1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868" y="-11099150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60" y="36"/>
                    <a:pt x="167" y="52"/>
                    <a:pt x="162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FD4A2144-CE18-442E-9A42-3428C6D0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396" y="-10913493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1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13E6640B-C18F-4D8F-8F9F-5C86864B2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192" y="-10110106"/>
              <a:ext cx="494438" cy="499585"/>
            </a:xfrm>
            <a:custGeom>
              <a:avLst/>
              <a:gdLst>
                <a:gd name="T0" fmla="*/ 101 w 167"/>
                <a:gd name="T1" fmla="*/ 163 h 168"/>
                <a:gd name="T2" fmla="*/ 22 w 167"/>
                <a:gd name="T3" fmla="*/ 136 h 168"/>
                <a:gd name="T4" fmla="*/ 5 w 167"/>
                <a:gd name="T5" fmla="*/ 102 h 168"/>
                <a:gd name="T6" fmla="*/ 32 w 167"/>
                <a:gd name="T7" fmla="*/ 22 h 168"/>
                <a:gd name="T8" fmla="*/ 66 w 167"/>
                <a:gd name="T9" fmla="*/ 5 h 168"/>
                <a:gd name="T10" fmla="*/ 146 w 167"/>
                <a:gd name="T11" fmla="*/ 32 h 168"/>
                <a:gd name="T12" fmla="*/ 163 w 167"/>
                <a:gd name="T13" fmla="*/ 66 h 168"/>
                <a:gd name="T14" fmla="*/ 136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43D814A5-C770-45CE-9A89-1EEBF5CB2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038" y="-9927825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E79FB16A-64A8-4104-B952-287B0FB94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566" y="-9742168"/>
              <a:ext cx="501120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E3C3662F-2B62-47A4-AD03-DC00CC091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686" y="-9573389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49CDEC72-2CC1-4542-89A5-84A6FE467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213" y="-9391108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9CFD47EB-32CE-496F-B8B7-2B6EA3F95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741" y="-9205451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17265168-2AAA-41E7-8AB9-147DE0B8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587" y="-9026546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5350390C-5DAE-4B6A-8B53-5D02C679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803" y="-9613896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B0F42997-E350-4F14-A25D-32FE6F985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649" y="-9431615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E7C9FD9A-180D-4213-93E1-EBF076F9E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177" y="-9249334"/>
              <a:ext cx="494438" cy="499585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1BB2B6B5-217E-47BB-864C-BB848D6D0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068" y="-9060302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E1EEDAAB-0B2F-4B02-919B-19D459847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595" y="-8881396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7" y="131"/>
                    <a:pt x="0" y="116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A4C8FD39-BE31-4E14-A44D-827244E8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123" y="-8695739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7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9E736171-E50E-4BD3-A0C5-1C707C6D6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06" y="-8520209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7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F31866E9-D4E6-4B17-87C7-0C0B16569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34" y="-8341304"/>
              <a:ext cx="487757" cy="499585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7"/>
                    <a:pt x="52" y="0"/>
                    <a:pt x="66" y="5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BD5BF35B-B0D3-4A70-A55D-BBBA145E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968" y="-10727837"/>
              <a:ext cx="487757" cy="499585"/>
            </a:xfrm>
            <a:custGeom>
              <a:avLst/>
              <a:gdLst>
                <a:gd name="T0" fmla="*/ 101 w 167"/>
                <a:gd name="T1" fmla="*/ 163 h 168"/>
                <a:gd name="T2" fmla="*/ 21 w 167"/>
                <a:gd name="T3" fmla="*/ 136 h 168"/>
                <a:gd name="T4" fmla="*/ 4 w 167"/>
                <a:gd name="T5" fmla="*/ 102 h 168"/>
                <a:gd name="T6" fmla="*/ 31 w 167"/>
                <a:gd name="T7" fmla="*/ 22 h 168"/>
                <a:gd name="T8" fmla="*/ 66 w 167"/>
                <a:gd name="T9" fmla="*/ 5 h 168"/>
                <a:gd name="T10" fmla="*/ 145 w 167"/>
                <a:gd name="T11" fmla="*/ 32 h 168"/>
                <a:gd name="T12" fmla="*/ 162 w 167"/>
                <a:gd name="T13" fmla="*/ 66 h 168"/>
                <a:gd name="T14" fmla="*/ 135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CD49ED0E-1CDB-4E80-84E8-D12FE81CA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814" y="-10545555"/>
              <a:ext cx="487757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2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2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90AA9F9F-DA63-4C27-9CF7-5C5A4FF39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342" y="-10363274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7"/>
                    <a:pt x="52" y="0"/>
                    <a:pt x="66" y="5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15EE2880-5C62-46AD-8CE2-92FFD1D5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507" y="-10184369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2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7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7" y="52"/>
                    <a:pt x="162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25C6CB77-9B8E-40F1-935C-EB9688428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034" y="-10002088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7" y="131"/>
                    <a:pt x="0" y="116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ADD3B448-BEE4-4B77-B90C-FB5FBE251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07" y="-9813055"/>
              <a:ext cx="487757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826BCB52-9D49-4018-8E3F-63F0BF6D1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453" y="-9634150"/>
              <a:ext cx="728294" cy="580599"/>
            </a:xfrm>
            <a:custGeom>
              <a:avLst/>
              <a:gdLst>
                <a:gd name="T0" fmla="*/ 182 w 248"/>
                <a:gd name="T1" fmla="*/ 190 h 195"/>
                <a:gd name="T2" fmla="*/ 22 w 248"/>
                <a:gd name="T3" fmla="*/ 136 h 195"/>
                <a:gd name="T4" fmla="*/ 5 w 248"/>
                <a:gd name="T5" fmla="*/ 101 h 195"/>
                <a:gd name="T6" fmla="*/ 32 w 248"/>
                <a:gd name="T7" fmla="*/ 22 h 195"/>
                <a:gd name="T8" fmla="*/ 66 w 248"/>
                <a:gd name="T9" fmla="*/ 5 h 195"/>
                <a:gd name="T10" fmla="*/ 226 w 248"/>
                <a:gd name="T11" fmla="*/ 59 h 195"/>
                <a:gd name="T12" fmla="*/ 243 w 248"/>
                <a:gd name="T13" fmla="*/ 93 h 195"/>
                <a:gd name="T14" fmla="*/ 217 w 248"/>
                <a:gd name="T15" fmla="*/ 173 h 195"/>
                <a:gd name="T16" fmla="*/ 182 w 248"/>
                <a:gd name="T17" fmla="*/ 1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95">
                  <a:moveTo>
                    <a:pt x="182" y="190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41" y="64"/>
                    <a:pt x="248" y="79"/>
                    <a:pt x="243" y="9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2" y="187"/>
                    <a:pt x="196" y="195"/>
                    <a:pt x="182" y="19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C0DCAF3F-96C8-4FCF-9292-50DE8AEC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359" y="-12371743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1 h 124"/>
                <a:gd name="T6" fmla="*/ 15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7502DAE0-D692-4933-B200-13A81579D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021" y="-12172584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8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4"/>
                    <a:pt x="172" y="60"/>
                    <a:pt x="167" y="7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37946B28-FD11-4948-830A-0ACD86EA8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38" y="-11973425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1 h 124"/>
                <a:gd name="T6" fmla="*/ 14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7" y="80"/>
                    <a:pt x="0" y="65"/>
                    <a:pt x="5" y="5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2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43196DDC-01B3-4519-8FFD-C617F8FD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619" y="-11774266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7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4"/>
                    <a:pt x="172" y="60"/>
                    <a:pt x="167" y="74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2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47402AE6-7042-49C5-8A23-7714F37A6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326" y="-11561604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1 h 124"/>
                <a:gd name="T6" fmla="*/ 15 w 172"/>
                <a:gd name="T7" fmla="*/ 21 h 124"/>
                <a:gd name="T8" fmla="*/ 49 w 172"/>
                <a:gd name="T9" fmla="*/ 4 h 124"/>
                <a:gd name="T10" fmla="*/ 151 w 172"/>
                <a:gd name="T11" fmla="*/ 39 h 124"/>
                <a:gd name="T12" fmla="*/ 168 w 172"/>
                <a:gd name="T13" fmla="*/ 73 h 124"/>
                <a:gd name="T14" fmla="*/ 158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7"/>
                    <a:pt x="35" y="0"/>
                    <a:pt x="49" y="4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65" y="43"/>
                    <a:pt x="172" y="59"/>
                    <a:pt x="168" y="73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428711BF-C937-4C3C-9B6F-34386232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306" y="-11362445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1 w 172"/>
                <a:gd name="T11" fmla="*/ 39 h 125"/>
                <a:gd name="T12" fmla="*/ 168 w 172"/>
                <a:gd name="T13" fmla="*/ 74 h 125"/>
                <a:gd name="T14" fmla="*/ 158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65" y="44"/>
                    <a:pt x="172" y="60"/>
                    <a:pt x="168" y="7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C1C46337-4480-4BB2-81CC-77830FDE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05" y="-11163286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0 h 124"/>
                <a:gd name="T6" fmla="*/ 15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9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5F0B157E-43E3-484E-A700-95C22B68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585" y="-10964127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7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4"/>
                    <a:pt x="172" y="60"/>
                    <a:pt x="167" y="74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0080EE74-747C-4598-BE0F-B9A8E242F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611" y="-10754841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1 w 172"/>
                <a:gd name="T3" fmla="*/ 85 h 124"/>
                <a:gd name="T4" fmla="*/ 4 w 172"/>
                <a:gd name="T5" fmla="*/ 51 h 124"/>
                <a:gd name="T6" fmla="*/ 14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7" y="80"/>
                    <a:pt x="0" y="65"/>
                    <a:pt x="4" y="5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7"/>
                    <a:pt x="34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2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AC130C0A-0CA7-4522-9D7F-84A76BEE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591" y="-10555682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1 w 172"/>
                <a:gd name="T3" fmla="*/ 86 h 125"/>
                <a:gd name="T4" fmla="*/ 4 w 172"/>
                <a:gd name="T5" fmla="*/ 51 h 125"/>
                <a:gd name="T6" fmla="*/ 14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7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7" y="81"/>
                    <a:pt x="0" y="65"/>
                    <a:pt x="4" y="5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9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4"/>
                    <a:pt x="172" y="60"/>
                    <a:pt x="167" y="74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2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95B47096-0E82-425E-90E6-CE9DD9CA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209" y="-10356523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0 h 124"/>
                <a:gd name="T6" fmla="*/ 15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E0B47461-D3AC-44AB-A8C4-EE830A693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189" y="-10157364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8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4"/>
                    <a:pt x="172" y="60"/>
                    <a:pt x="167" y="7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64C3AAA0-6A4E-405F-B296-02248A1DA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896" y="-9944703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0 h 124"/>
                <a:gd name="T6" fmla="*/ 14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7" y="80"/>
                    <a:pt x="0" y="65"/>
                    <a:pt x="5" y="5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2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A699EAEB-6127-4E13-864B-5EE2B4738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216" y="-6447605"/>
              <a:ext cx="1302911" cy="529966"/>
            </a:xfrm>
            <a:custGeom>
              <a:avLst/>
              <a:gdLst>
                <a:gd name="T0" fmla="*/ 420 w 442"/>
                <a:gd name="T1" fmla="*/ 134 h 178"/>
                <a:gd name="T2" fmla="*/ 38 w 442"/>
                <a:gd name="T3" fmla="*/ 4 h 178"/>
                <a:gd name="T4" fmla="*/ 3 w 442"/>
                <a:gd name="T5" fmla="*/ 21 h 178"/>
                <a:gd name="T6" fmla="*/ 0 w 442"/>
                <a:gd name="T7" fmla="*/ 31 h 178"/>
                <a:gd name="T8" fmla="*/ 434 w 442"/>
                <a:gd name="T9" fmla="*/ 178 h 178"/>
                <a:gd name="T10" fmla="*/ 437 w 442"/>
                <a:gd name="T11" fmla="*/ 168 h 178"/>
                <a:gd name="T12" fmla="*/ 420 w 442"/>
                <a:gd name="T13" fmla="*/ 13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178">
                  <a:moveTo>
                    <a:pt x="420" y="13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4" y="0"/>
                    <a:pt x="8" y="7"/>
                    <a:pt x="3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34" y="178"/>
                    <a:pt x="434" y="178"/>
                    <a:pt x="434" y="178"/>
                  </a:cubicBezTo>
                  <a:cubicBezTo>
                    <a:pt x="437" y="168"/>
                    <a:pt x="437" y="168"/>
                    <a:pt x="437" y="168"/>
                  </a:cubicBezTo>
                  <a:cubicBezTo>
                    <a:pt x="442" y="154"/>
                    <a:pt x="435" y="139"/>
                    <a:pt x="420" y="134"/>
                  </a:cubicBezTo>
                  <a:close/>
                </a:path>
              </a:pathLst>
            </a:custGeom>
            <a:solidFill>
              <a:srgbClr val="D8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FBFD5AF1-8B7B-4710-8511-F37CD838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971" y="-13215637"/>
              <a:ext cx="6848636" cy="2430416"/>
            </a:xfrm>
            <a:custGeom>
              <a:avLst/>
              <a:gdLst>
                <a:gd name="T0" fmla="*/ 21 w 2322"/>
                <a:gd name="T1" fmla="*/ 45 h 816"/>
                <a:gd name="T2" fmla="*/ 2285 w 2322"/>
                <a:gd name="T3" fmla="*/ 811 h 816"/>
                <a:gd name="T4" fmla="*/ 2319 w 2322"/>
                <a:gd name="T5" fmla="*/ 794 h 816"/>
                <a:gd name="T6" fmla="*/ 2322 w 2322"/>
                <a:gd name="T7" fmla="*/ 784 h 816"/>
                <a:gd name="T8" fmla="*/ 8 w 2322"/>
                <a:gd name="T9" fmla="*/ 0 h 816"/>
                <a:gd name="T10" fmla="*/ 4 w 2322"/>
                <a:gd name="T11" fmla="*/ 11 h 816"/>
                <a:gd name="T12" fmla="*/ 21 w 2322"/>
                <a:gd name="T13" fmla="*/ 45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2" h="816">
                  <a:moveTo>
                    <a:pt x="21" y="45"/>
                  </a:moveTo>
                  <a:cubicBezTo>
                    <a:pt x="2285" y="811"/>
                    <a:pt x="2285" y="811"/>
                    <a:pt x="2285" y="811"/>
                  </a:cubicBezTo>
                  <a:cubicBezTo>
                    <a:pt x="2299" y="816"/>
                    <a:pt x="2314" y="808"/>
                    <a:pt x="2319" y="794"/>
                  </a:cubicBezTo>
                  <a:cubicBezTo>
                    <a:pt x="2322" y="784"/>
                    <a:pt x="2322" y="784"/>
                    <a:pt x="2322" y="78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25"/>
                    <a:pt x="7" y="40"/>
                    <a:pt x="21" y="45"/>
                  </a:cubicBezTo>
                  <a:close/>
                </a:path>
              </a:pathLst>
            </a:custGeom>
            <a:solidFill>
              <a:srgbClr val="D8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89" name="Symbol zastępczy zawartości 5">
            <a:extLst>
              <a:ext uri="{FF2B5EF4-FFF2-40B4-BE49-F238E27FC236}">
                <a16:creationId xmlns:a16="http://schemas.microsoft.com/office/drawing/2014/main" id="{019DA332-9859-4375-B156-D8342309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293" y="2154660"/>
            <a:ext cx="8238662" cy="26459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latin typeface="Sitka Display" panose="02000505000000020004" pitchFamily="2" charset="0"/>
              </a:rPr>
              <a:t>Złożoną w generatorze ofertę, która otrzymała w systemie unikalny numer, należy zapisać na komputerze, podpisać kwalifikowanym podpisem elektronicznym przez osoby upoważnione do reprezentowania jednostki samorządu terytorialnego i – kontrasygnowaną przez skarbnika, </a:t>
            </a:r>
            <a:r>
              <a:rPr lang="pl-PL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wraz z wymaganymi załącznikami</a:t>
            </a:r>
            <a:r>
              <a:rPr lang="pl-PL" sz="2000" b="1" dirty="0">
                <a:latin typeface="Sitka Display" panose="02000505000000020004" pitchFamily="2" charset="0"/>
              </a:rPr>
              <a:t> </a:t>
            </a:r>
            <a:r>
              <a:rPr lang="pl-PL" sz="2000" dirty="0">
                <a:latin typeface="Sitka Display" panose="02000505000000020004" pitchFamily="2" charset="0"/>
              </a:rPr>
              <a:t>– przesłać w wersji elektronicznej do Świętokrzyskiego Urzędu Wojewódzkiego za pośrednictwem poczty e-PUAP. </a:t>
            </a:r>
            <a:r>
              <a:rPr lang="pl-PL" sz="2000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W przypadku braku możliwości złożenia na dokumentacji elektronicznej (EPUAP) podpisów przez wszystkie uprawnione osoby, należy przesłać skany z podpisami i pieczęciami tych osób). Oferta musi być opatrzona podpisem zaufanym i wys</a:t>
            </a:r>
            <a:r>
              <a:rPr lang="pl-PL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łana za pośrednictwem poczty </a:t>
            </a:r>
            <a:r>
              <a:rPr lang="pl-PL" dirty="0" err="1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ePUAP</a:t>
            </a:r>
            <a:r>
              <a:rPr lang="pl-PL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2000" dirty="0">
              <a:solidFill>
                <a:srgbClr val="FF0000"/>
              </a:solidFill>
              <a:latin typeface="Sitka Display" panose="02000505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0" name="Picture 2" descr="SPZOZ Kraśnik • Skrzynka EPUAP">
            <a:extLst>
              <a:ext uri="{FF2B5EF4-FFF2-40B4-BE49-F238E27FC236}">
                <a16:creationId xmlns:a16="http://schemas.microsoft.com/office/drawing/2014/main" id="{AB4BFE80-7EA0-49FB-A7E6-E4C334ED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17" y="5078720"/>
            <a:ext cx="2951525" cy="12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6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900361"/>
            <a:ext cx="8507466" cy="55848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Wymagana dokumentacja</a:t>
            </a:r>
            <a:endParaRPr lang="pl-P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2521" y="2664824"/>
            <a:ext cx="8943159" cy="3489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prawidłowo i </a:t>
            </a:r>
            <a:r>
              <a:rPr lang="pl-PL" u="sng" dirty="0"/>
              <a:t>kompletnie</a:t>
            </a:r>
            <a:r>
              <a:rPr lang="pl-PL" dirty="0"/>
              <a:t> wypełniony formularz oferty (wydrukowany z GO), </a:t>
            </a:r>
            <a:r>
              <a:rPr lang="pl-PL" u="sng" dirty="0"/>
              <a:t>podpisany</a:t>
            </a:r>
            <a:r>
              <a:rPr lang="pl-PL" dirty="0"/>
              <a:t> przez osoby uprawnione do reprezentowania oferenta; </a:t>
            </a:r>
          </a:p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r>
              <a:rPr lang="pl-PL" u="sng" dirty="0"/>
              <a:t>uchwała </a:t>
            </a:r>
            <a:r>
              <a:rPr lang="pl-PL" dirty="0"/>
              <a:t>odpowiednio rady gminy/ rady powiatu/ sejmiku województwa o utworzeniu Dziennego Domu/Klubu „Senior+”;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oświadczenie o kwalifikowalności VAT;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umowa o partnerstwie w przypadku składania oferty w partnerstwie z podmiotami wymienionymi w art. 3 ust. 2 i 3 ustawy o działalności pożytku publicznego i o wolontariacie. </a:t>
            </a:r>
          </a:p>
          <a:p>
            <a:endParaRPr lang="pl-PL" dirty="0"/>
          </a:p>
        </p:txBody>
      </p:sp>
      <p:sp>
        <p:nvSpPr>
          <p:cNvPr id="4" name="Arrow: Pentagon 1">
            <a:extLst>
              <a:ext uri="{FF2B5EF4-FFF2-40B4-BE49-F238E27FC236}">
                <a16:creationId xmlns:a16="http://schemas.microsoft.com/office/drawing/2014/main" id="{911DC6A7-2115-4953-A649-53712768FEDF}"/>
              </a:ext>
            </a:extLst>
          </p:cNvPr>
          <p:cNvSpPr/>
          <p:nvPr/>
        </p:nvSpPr>
        <p:spPr>
          <a:xfrm>
            <a:off x="294804" y="2533546"/>
            <a:ext cx="1483031" cy="8595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6C88ED0E-152B-4B00-AEC2-C3D778754221}"/>
              </a:ext>
            </a:extLst>
          </p:cNvPr>
          <p:cNvSpPr txBox="1"/>
          <p:nvPr/>
        </p:nvSpPr>
        <p:spPr>
          <a:xfrm>
            <a:off x="294804" y="2609373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Arrow: Pentagon 8">
            <a:extLst>
              <a:ext uri="{FF2B5EF4-FFF2-40B4-BE49-F238E27FC236}">
                <a16:creationId xmlns:a16="http://schemas.microsoft.com/office/drawing/2014/main" id="{68C94E21-3117-42DE-BBCE-C2505B2D4222}"/>
              </a:ext>
            </a:extLst>
          </p:cNvPr>
          <p:cNvSpPr/>
          <p:nvPr/>
        </p:nvSpPr>
        <p:spPr>
          <a:xfrm>
            <a:off x="294803" y="3429000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id="{4CF0EDB4-E0E9-4A55-BEF4-38DEB186506E}"/>
              </a:ext>
            </a:extLst>
          </p:cNvPr>
          <p:cNvSpPr txBox="1"/>
          <p:nvPr/>
        </p:nvSpPr>
        <p:spPr>
          <a:xfrm>
            <a:off x="294803" y="3559073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Arrow: Pentagon 12">
            <a:extLst>
              <a:ext uri="{FF2B5EF4-FFF2-40B4-BE49-F238E27FC236}">
                <a16:creationId xmlns:a16="http://schemas.microsoft.com/office/drawing/2014/main" id="{7D8E7B64-BDB4-4292-9BF3-4773DA35FF4C}"/>
              </a:ext>
            </a:extLst>
          </p:cNvPr>
          <p:cNvSpPr/>
          <p:nvPr/>
        </p:nvSpPr>
        <p:spPr>
          <a:xfrm>
            <a:off x="294802" y="4324454"/>
            <a:ext cx="1483031" cy="85954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E38C56CE-B6D8-46CE-BF84-EC48A8FA4D76}"/>
              </a:ext>
            </a:extLst>
          </p:cNvPr>
          <p:cNvSpPr txBox="1"/>
          <p:nvPr/>
        </p:nvSpPr>
        <p:spPr>
          <a:xfrm>
            <a:off x="294803" y="4302873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Arrow: Pentagon 16">
            <a:extLst>
              <a:ext uri="{FF2B5EF4-FFF2-40B4-BE49-F238E27FC236}">
                <a16:creationId xmlns:a16="http://schemas.microsoft.com/office/drawing/2014/main" id="{3454D200-9155-4412-88BF-51983D8CE286}"/>
              </a:ext>
            </a:extLst>
          </p:cNvPr>
          <p:cNvSpPr/>
          <p:nvPr/>
        </p:nvSpPr>
        <p:spPr>
          <a:xfrm>
            <a:off x="275957" y="5237413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D806262E-F77D-4DF3-AC14-C132B49C4320}"/>
              </a:ext>
            </a:extLst>
          </p:cNvPr>
          <p:cNvSpPr txBox="1"/>
          <p:nvPr/>
        </p:nvSpPr>
        <p:spPr>
          <a:xfrm>
            <a:off x="275957" y="5223446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997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9073523" cy="68132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Przekazanie dotacji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7576" y="2499360"/>
            <a:ext cx="9858103" cy="3369733"/>
          </a:xfrm>
        </p:spPr>
        <p:txBody>
          <a:bodyPr>
            <a:normAutofit/>
          </a:bodyPr>
          <a:lstStyle/>
          <a:p>
            <a:r>
              <a:rPr lang="pl-PL" dirty="0"/>
              <a:t>W przypadku umieszczenia oferty na liście ofert zakwalifikowanych do otrzymania </a:t>
            </a:r>
          </a:p>
          <a:p>
            <a:r>
              <a:rPr lang="pl-PL" dirty="0"/>
              <a:t>dofinansowania, w celu otrzymania dotacji </a:t>
            </a:r>
            <a:r>
              <a:rPr lang="pl-PL" u="sng" dirty="0"/>
              <a:t>beneficjent zobowiązany jest</a:t>
            </a:r>
            <a:r>
              <a:rPr lang="pl-PL" dirty="0"/>
              <a:t>, w terminie</a:t>
            </a:r>
          </a:p>
          <a:p>
            <a:r>
              <a:rPr lang="pl-PL" dirty="0"/>
              <a:t>10 dni kalendarzowych od dnia ogłoszenia wyników konkursu przez ministra</a:t>
            </a:r>
          </a:p>
          <a:p>
            <a:r>
              <a:rPr lang="pl-PL" dirty="0"/>
              <a:t>właściwego do spraw zabezpieczenia społecznego lub wojewodę, dostarczyć</a:t>
            </a:r>
          </a:p>
          <a:p>
            <a:r>
              <a:rPr lang="pl-PL" dirty="0"/>
              <a:t>do właściwego urzędu wojewódzkiego oświadczenie o przyjęciu dotacji (według</a:t>
            </a:r>
          </a:p>
          <a:p>
            <a:r>
              <a:rPr lang="pl-PL" dirty="0"/>
              <a:t>wzoru zamieszczonego na stronie internetowej urzędu wojewódzkiego)</a:t>
            </a:r>
          </a:p>
        </p:txBody>
      </p:sp>
    </p:spTree>
    <p:extLst>
      <p:ext uri="{BB962C8B-B14F-4D97-AF65-F5344CB8AC3E}">
        <p14:creationId xmlns:p14="http://schemas.microsoft.com/office/powerpoint/2010/main" val="8639028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0.xml><?xml version="1.0" encoding="utf-8"?>
<a:theme xmlns:a="http://schemas.openxmlformats.org/drawingml/2006/main" name="9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10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2.xml><?xml version="1.0" encoding="utf-8"?>
<a:theme xmlns:a="http://schemas.openxmlformats.org/drawingml/2006/main" name="11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3.xml><?xml version="1.0" encoding="utf-8"?>
<a:theme xmlns:a="http://schemas.openxmlformats.org/drawingml/2006/main" name="12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4.xml><?xml version="1.0" encoding="utf-8"?>
<a:theme xmlns:a="http://schemas.openxmlformats.org/drawingml/2006/main" name="13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5.xml><?xml version="1.0" encoding="utf-8"?>
<a:theme xmlns:a="http://schemas.openxmlformats.org/drawingml/2006/main" name="14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6.xml><?xml version="1.0" encoding="utf-8"?>
<a:theme xmlns:a="http://schemas.openxmlformats.org/drawingml/2006/main" name="15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7.xml><?xml version="1.0" encoding="utf-8"?>
<a:theme xmlns:a="http://schemas.openxmlformats.org/drawingml/2006/main" name="16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8.xml><?xml version="1.0" encoding="utf-8"?>
<a:theme xmlns:a="http://schemas.openxmlformats.org/drawingml/2006/main" name="17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9.xml><?xml version="1.0" encoding="utf-8"?>
<a:theme xmlns:a="http://schemas.openxmlformats.org/drawingml/2006/main" name="18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0.xml><?xml version="1.0" encoding="utf-8"?>
<a:theme xmlns:a="http://schemas.openxmlformats.org/drawingml/2006/main" name="19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1.xml><?xml version="1.0" encoding="utf-8"?>
<a:theme xmlns:a="http://schemas.openxmlformats.org/drawingml/2006/main" name="20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2.xml><?xml version="1.0" encoding="utf-8"?>
<a:theme xmlns:a="http://schemas.openxmlformats.org/drawingml/2006/main" name="21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3.xml><?xml version="1.0" encoding="utf-8"?>
<a:theme xmlns:a="http://schemas.openxmlformats.org/drawingml/2006/main" name="22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4.xml><?xml version="1.0" encoding="utf-8"?>
<a:theme xmlns:a="http://schemas.openxmlformats.org/drawingml/2006/main" name="23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3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4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5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6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7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8_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2039</TotalTime>
  <Words>3359</Words>
  <Application>Microsoft Office PowerPoint</Application>
  <PresentationFormat>Panoramiczny</PresentationFormat>
  <Paragraphs>197</Paragraphs>
  <Slides>40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24</vt:i4>
      </vt:variant>
      <vt:variant>
        <vt:lpstr>Tytuły slajdów</vt:lpstr>
      </vt:variant>
      <vt:variant>
        <vt:i4>40</vt:i4>
      </vt:variant>
    </vt:vector>
  </HeadingPairs>
  <TitlesOfParts>
    <vt:vector size="75" baseType="lpstr">
      <vt:lpstr>Algerian</vt:lpstr>
      <vt:lpstr>Calibri</vt:lpstr>
      <vt:lpstr>Calibri Light</vt:lpstr>
      <vt:lpstr>Courier New</vt:lpstr>
      <vt:lpstr>Noto Sans</vt:lpstr>
      <vt:lpstr>Open Sans</vt:lpstr>
      <vt:lpstr>Segoe UI</vt:lpstr>
      <vt:lpstr>Sitka Display</vt:lpstr>
      <vt:lpstr>Tahoma</vt:lpstr>
      <vt:lpstr>Times New Roman</vt:lpstr>
      <vt:lpstr>Wingdings</vt:lpstr>
      <vt:lpstr>Retrospekcja</vt:lpstr>
      <vt:lpstr>1_Retrospekcja</vt:lpstr>
      <vt:lpstr>2_Retrospekcja</vt:lpstr>
      <vt:lpstr>3_Retrospekcja</vt:lpstr>
      <vt:lpstr>4_Retrospekcja</vt:lpstr>
      <vt:lpstr>5_Retrospekcja</vt:lpstr>
      <vt:lpstr>6_Retrospekcja</vt:lpstr>
      <vt:lpstr>7_Retrospekcja</vt:lpstr>
      <vt:lpstr>8_Retrospekcja</vt:lpstr>
      <vt:lpstr>9_Retrospekcja</vt:lpstr>
      <vt:lpstr>10_Retrospekcja</vt:lpstr>
      <vt:lpstr>11_Retrospekcja</vt:lpstr>
      <vt:lpstr>12_Retrospekcja</vt:lpstr>
      <vt:lpstr>13_Retrospekcja</vt:lpstr>
      <vt:lpstr>14_Retrospekcja</vt:lpstr>
      <vt:lpstr>15_Retrospekcja</vt:lpstr>
      <vt:lpstr>16_Retrospekcja</vt:lpstr>
      <vt:lpstr>17_Retrospekcja</vt:lpstr>
      <vt:lpstr>18_Retrospekcja</vt:lpstr>
      <vt:lpstr>19_Retrospekcja</vt:lpstr>
      <vt:lpstr>20_Retrospekcja</vt:lpstr>
      <vt:lpstr>21_Retrospekcja</vt:lpstr>
      <vt:lpstr>22_Retrospekcja</vt:lpstr>
      <vt:lpstr>23_Retrospekcja</vt:lpstr>
      <vt:lpstr>Prezentacja programu PowerPoint</vt:lpstr>
      <vt:lpstr>Prezentacja programu PowerPoint</vt:lpstr>
      <vt:lpstr>Moduł II Programu Senior+</vt:lpstr>
      <vt:lpstr>Moduł II Programu Senior+</vt:lpstr>
      <vt:lpstr>Finansowanie zadania</vt:lpstr>
      <vt:lpstr>Środki własne</vt:lpstr>
      <vt:lpstr>Składanie ofert</vt:lpstr>
      <vt:lpstr>Wymagana dokumentacja</vt:lpstr>
      <vt:lpstr>Przekazanie dotacji </vt:lpstr>
      <vt:lpstr>Składanie ofert – Terminy</vt:lpstr>
      <vt:lpstr>Kryteria formalne oceny</vt:lpstr>
      <vt:lpstr>Kryteria merytoryczne oceny</vt:lpstr>
      <vt:lpstr>Termin realizacji zadania – Moduł II </vt:lpstr>
      <vt:lpstr>Prowadzenie placówki Senior+</vt:lpstr>
      <vt:lpstr>Funkcjonowanie placówki w strukturze organizacyjnej gminy/powiatu:</vt:lpstr>
      <vt:lpstr>Realizacja oferty </vt:lpstr>
      <vt:lpstr>Realizacja oferty – cd. </vt:lpstr>
      <vt:lpstr>Trwałość zadania publicznego </vt:lpstr>
      <vt:lpstr>Akty prawa miejscowego związane z realizacją Programu </vt:lpstr>
      <vt:lpstr>Najczęstsze błędy przy podejmowaniu uchwał </vt:lpstr>
      <vt:lpstr>Zasady uczestnictwa w placówkach Senior+ </vt:lpstr>
      <vt:lpstr>Dni i godziny otwarcia placówki  </vt:lpstr>
      <vt:lpstr>Dowóz beneficjentów – OBLIGATORYJNIE </vt:lpstr>
      <vt:lpstr>Zapewnienie ciepłego posiłku w Dziennym Domu Senior+  </vt:lpstr>
      <vt:lpstr>Zgłoszenie do Powiatowego Inspektora Sanitarnego  </vt:lpstr>
      <vt:lpstr>Standardy funkcjonowania - Rozliczenie frekwencji </vt:lpstr>
      <vt:lpstr>Prezentacja programu PowerPoint</vt:lpstr>
      <vt:lpstr>   Zatrudnianie kadry w placówkach Senior+ Dzienny Dom Senior+ </vt:lpstr>
      <vt:lpstr>Klub Senior+ </vt:lpstr>
      <vt:lpstr>Zatrudnianie, a obowiązujące przepisy prawa </vt:lpstr>
      <vt:lpstr>Kwalifikacje kadry Senior+ </vt:lpstr>
      <vt:lpstr>Kwalifikacje kadry Senior+ </vt:lpstr>
      <vt:lpstr>Łączenie kierownictwa w OPS i Senior+ </vt:lpstr>
      <vt:lpstr>Prezentacja programu PowerPoint</vt:lpstr>
      <vt:lpstr>Prezentacja programu PowerPoint</vt:lpstr>
      <vt:lpstr>Prezentacja programu PowerPoint</vt:lpstr>
      <vt:lpstr>Prezentacja programu PowerPoint</vt:lpstr>
      <vt:lpstr>Przydatne strony internetowe </vt:lpstr>
      <vt:lpstr>Kontakt w/s Programu Senior+ - Świętokrzyski Urząd Wojewódzki</vt:lpstr>
      <vt:lpstr>Dziękujemy za uwagę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Sokolowska, Kamila</dc:creator>
  <cp:lastModifiedBy>Trapcia, Grzegorz</cp:lastModifiedBy>
  <cp:revision>138</cp:revision>
  <dcterms:created xsi:type="dcterms:W3CDTF">2019-10-09T11:46:29Z</dcterms:created>
  <dcterms:modified xsi:type="dcterms:W3CDTF">2021-12-16T06:55:08Z</dcterms:modified>
</cp:coreProperties>
</file>