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60" r:id="rId5"/>
    <p:sldId id="261" r:id="rId6"/>
    <p:sldId id="279" r:id="rId7"/>
    <p:sldId id="280" r:id="rId8"/>
    <p:sldId id="281" r:id="rId9"/>
    <p:sldId id="262" r:id="rId10"/>
    <p:sldId id="263" r:id="rId11"/>
    <p:sldId id="264" r:id="rId12"/>
    <p:sldId id="265" r:id="rId13"/>
    <p:sldId id="266" r:id="rId14"/>
    <p:sldId id="282" r:id="rId15"/>
    <p:sldId id="283" r:id="rId16"/>
    <p:sldId id="285" r:id="rId17"/>
    <p:sldId id="284" r:id="rId18"/>
    <p:sldId id="286" r:id="rId19"/>
    <p:sldId id="268" r:id="rId20"/>
  </p:sldIdLst>
  <p:sldSz cx="12192000" cy="6858000"/>
  <p:notesSz cx="9939338" cy="68072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415559082871664"/>
          <c:y val="1.7509339233383225E-2"/>
          <c:w val="0.80283063972462221"/>
          <c:h val="0.94187202685905069"/>
        </c:manualLayout>
      </c:layout>
      <c:barChart>
        <c:barDir val="bar"/>
        <c:grouping val="clustered"/>
        <c:varyColors val="0"/>
        <c:ser>
          <c:idx val="0"/>
          <c:order val="0"/>
          <c:spPr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  <a:ln>
              <a:solidFill>
                <a:schemeClr val="tx1"/>
              </a:solidFill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2.0423920651849655E-4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72D-4100-B3CA-8792A259E7D4}"/>
                </c:ext>
              </c:extLst>
            </c:dLbl>
            <c:dLbl>
              <c:idx val="1"/>
              <c:layout>
                <c:manualLayout>
                  <c:x val="-5.9863047619419917E-3"/>
                  <c:y val="-1.4745460836288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72D-4100-B3CA-8792A259E7D4}"/>
                </c:ext>
              </c:extLst>
            </c:dLbl>
            <c:dLbl>
              <c:idx val="2"/>
              <c:layout>
                <c:manualLayout>
                  <c:x val="-4.0511504662893195E-3"/>
                  <c:y val="1.4745460836288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72D-4100-B3CA-8792A259E7D4}"/>
                </c:ext>
              </c:extLst>
            </c:dLbl>
            <c:dLbl>
              <c:idx val="3"/>
              <c:layout>
                <c:manualLayout>
                  <c:x val="-1.5786374563980978E-3"/>
                  <c:y val="1.4745460836288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72D-4100-B3CA-8792A259E7D4}"/>
                </c:ext>
              </c:extLst>
            </c:dLbl>
            <c:dLbl>
              <c:idx val="4"/>
              <c:layout>
                <c:manualLayout>
                  <c:x val="5.8500153057543785E-3"/>
                  <c:y val="-1.4745460836288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72D-4100-B3CA-8792A259E7D4}"/>
                </c:ext>
              </c:extLst>
            </c:dLbl>
            <c:dLbl>
              <c:idx val="7"/>
              <c:layout>
                <c:manualLayout>
                  <c:x val="-1.2461028819663344E-3"/>
                  <c:y val="-1.3516516289314628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72D-4100-B3CA-8792A259E7D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'[Wykres w programie Microsoft PowerPoint]Sheet1'!$B$26:$F$26</c:f>
              <c:strCache>
                <c:ptCount val="5"/>
                <c:pt idx="0">
                  <c:v>MASKI JEDNORAZOWE</c:v>
                </c:pt>
                <c:pt idx="1">
                  <c:v>REKAWICZKI</c:v>
                </c:pt>
                <c:pt idx="2">
                  <c:v>PŁYNY DEZYNFEKCYJNE</c:v>
                </c:pt>
                <c:pt idx="3">
                  <c:v>PRZYŁBICE I GOGLE</c:v>
                </c:pt>
                <c:pt idx="4">
                  <c:v>KOMBINEZONY/FARTUCHY</c:v>
                </c:pt>
              </c:strCache>
            </c:strRef>
          </c:cat>
          <c:val>
            <c:numRef>
              <c:f>'[Wykres w programie Microsoft PowerPoint]Sheet1'!$B$27:$F$27</c:f>
              <c:numCache>
                <c:formatCode>#,##0</c:formatCode>
                <c:ptCount val="5"/>
                <c:pt idx="0">
                  <c:v>29300</c:v>
                </c:pt>
                <c:pt idx="1">
                  <c:v>21760</c:v>
                </c:pt>
                <c:pt idx="2">
                  <c:v>1403</c:v>
                </c:pt>
                <c:pt idx="3">
                  <c:v>2340</c:v>
                </c:pt>
                <c:pt idx="4">
                  <c:v>2250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72D-4100-B3CA-8792A259E7D4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49764169"/>
        <c:axId val="17999755"/>
      </c:barChart>
      <c:catAx>
        <c:axId val="4976416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7999755"/>
        <c:crosses val="autoZero"/>
        <c:auto val="1"/>
        <c:lblAlgn val="ctr"/>
        <c:lblOffset val="100"/>
        <c:noMultiLvlLbl val="1"/>
      </c:catAx>
      <c:valAx>
        <c:axId val="17999755"/>
        <c:scaling>
          <c:orientation val="minMax"/>
        </c:scaling>
        <c:delete val="0"/>
        <c:axPos val="b"/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976416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234410065532025"/>
          <c:y val="2.2118191254432346E-2"/>
          <c:w val="0.73203016695945833"/>
          <c:h val="0.94957307827169268"/>
        </c:manualLayout>
      </c:layout>
      <c:barChart>
        <c:barDir val="bar"/>
        <c:grouping val="clustered"/>
        <c:varyColors val="0"/>
        <c:ser>
          <c:idx val="0"/>
          <c:order val="0"/>
          <c:spPr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  <a:ln>
              <a:solidFill>
                <a:schemeClr val="tx1"/>
              </a:solidFill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2.0423920651849655E-4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AF0-4062-A9F8-FF05E355E550}"/>
                </c:ext>
              </c:extLst>
            </c:dLbl>
            <c:dLbl>
              <c:idx val="1"/>
              <c:layout>
                <c:manualLayout>
                  <c:x val="-5.9863047619419917E-3"/>
                  <c:y val="-1.4745460836288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AF0-4062-A9F8-FF05E355E550}"/>
                </c:ext>
              </c:extLst>
            </c:dLbl>
            <c:dLbl>
              <c:idx val="2"/>
              <c:layout>
                <c:manualLayout>
                  <c:x val="-4.0511504662893195E-3"/>
                  <c:y val="1.4745460836288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AF0-4062-A9F8-FF05E355E550}"/>
                </c:ext>
              </c:extLst>
            </c:dLbl>
            <c:dLbl>
              <c:idx val="3"/>
              <c:layout>
                <c:manualLayout>
                  <c:x val="-1.5786374563980978E-3"/>
                  <c:y val="1.4745460836288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AF0-4062-A9F8-FF05E355E550}"/>
                </c:ext>
              </c:extLst>
            </c:dLbl>
            <c:dLbl>
              <c:idx val="4"/>
              <c:layout>
                <c:manualLayout>
                  <c:x val="5.8500153057543785E-3"/>
                  <c:y val="-1.4745460836288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AF0-4062-A9F8-FF05E355E550}"/>
                </c:ext>
              </c:extLst>
            </c:dLbl>
            <c:dLbl>
              <c:idx val="7"/>
              <c:layout>
                <c:manualLayout>
                  <c:x val="-1.2461028819663344E-3"/>
                  <c:y val="-1.3516516289314628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AF0-4062-A9F8-FF05E355E55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'[Wykres w programie Microsoft PowerPoint]Sheet1'!$B$26:$F$26</c:f>
              <c:strCache>
                <c:ptCount val="5"/>
                <c:pt idx="0">
                  <c:v>MASKI JEDNORAZOWE</c:v>
                </c:pt>
                <c:pt idx="1">
                  <c:v>REKAWICZKI</c:v>
                </c:pt>
                <c:pt idx="2">
                  <c:v>PŁYNY DEZYNFEKCYJNE</c:v>
                </c:pt>
                <c:pt idx="3">
                  <c:v>PRZYŁBICE I GOGLE</c:v>
                </c:pt>
                <c:pt idx="4">
                  <c:v>KOMBINEZONY/FARTUCHY</c:v>
                </c:pt>
              </c:strCache>
            </c:strRef>
          </c:cat>
          <c:val>
            <c:numRef>
              <c:f>'[Wykres w programie Microsoft PowerPoint]Sheet1'!$B$36:$F$36</c:f>
              <c:numCache>
                <c:formatCode>#,##0</c:formatCode>
                <c:ptCount val="5"/>
                <c:pt idx="0">
                  <c:v>20090</c:v>
                </c:pt>
                <c:pt idx="1">
                  <c:v>9980</c:v>
                </c:pt>
                <c:pt idx="2">
                  <c:v>811</c:v>
                </c:pt>
                <c:pt idx="3">
                  <c:v>764</c:v>
                </c:pt>
                <c:pt idx="4">
                  <c:v>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AF0-4062-A9F8-FF05E355E550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49764169"/>
        <c:axId val="17999755"/>
      </c:barChart>
      <c:catAx>
        <c:axId val="4976416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7999755"/>
        <c:crosses val="autoZero"/>
        <c:auto val="1"/>
        <c:lblAlgn val="ctr"/>
        <c:lblOffset val="100"/>
        <c:noMultiLvlLbl val="1"/>
      </c:catAx>
      <c:valAx>
        <c:axId val="17999755"/>
        <c:scaling>
          <c:orientation val="minMax"/>
        </c:scaling>
        <c:delete val="0"/>
        <c:axPos val="b"/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976416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234410065532025"/>
          <c:y val="2.2118191254432346E-2"/>
          <c:w val="0.73203016695945833"/>
          <c:h val="0.94957307827169268"/>
        </c:manualLayout>
      </c:layout>
      <c:barChart>
        <c:barDir val="bar"/>
        <c:grouping val="clustered"/>
        <c:varyColors val="0"/>
        <c:ser>
          <c:idx val="0"/>
          <c:order val="0"/>
          <c:spPr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  <a:ln>
              <a:solidFill>
                <a:schemeClr val="tx1"/>
              </a:solidFill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2.0423920651849655E-4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8AE-4E95-9014-932E623C5104}"/>
                </c:ext>
              </c:extLst>
            </c:dLbl>
            <c:dLbl>
              <c:idx val="1"/>
              <c:layout>
                <c:manualLayout>
                  <c:x val="-5.9863047619419917E-3"/>
                  <c:y val="-1.4745460836288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8AE-4E95-9014-932E623C5104}"/>
                </c:ext>
              </c:extLst>
            </c:dLbl>
            <c:dLbl>
              <c:idx val="2"/>
              <c:layout>
                <c:manualLayout>
                  <c:x val="-4.0511504662893195E-3"/>
                  <c:y val="1.4745460836288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8AE-4E95-9014-932E623C5104}"/>
                </c:ext>
              </c:extLst>
            </c:dLbl>
            <c:dLbl>
              <c:idx val="3"/>
              <c:layout>
                <c:manualLayout>
                  <c:x val="-1.5786374563980978E-3"/>
                  <c:y val="1.4745460836288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8AE-4E95-9014-932E623C5104}"/>
                </c:ext>
              </c:extLst>
            </c:dLbl>
            <c:dLbl>
              <c:idx val="4"/>
              <c:layout>
                <c:manualLayout>
                  <c:x val="5.8500153057543785E-3"/>
                  <c:y val="-1.4745460836288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8AE-4E95-9014-932E623C5104}"/>
                </c:ext>
              </c:extLst>
            </c:dLbl>
            <c:dLbl>
              <c:idx val="7"/>
              <c:layout>
                <c:manualLayout>
                  <c:x val="-1.2461028819663344E-3"/>
                  <c:y val="-1.3516516289314628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8AE-4E95-9014-932E623C510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'[Wykres 2 w programie Microsoft PowerPoint]Sheet1'!$B$26:$F$26</c:f>
              <c:strCache>
                <c:ptCount val="5"/>
                <c:pt idx="0">
                  <c:v>MASKI JEDNORAZOWE</c:v>
                </c:pt>
                <c:pt idx="1">
                  <c:v>REKAWICZKI</c:v>
                </c:pt>
                <c:pt idx="2">
                  <c:v>PŁYNY DEZYNFEKCYJNE</c:v>
                </c:pt>
                <c:pt idx="3">
                  <c:v>PRZYŁBICE I GOGLE</c:v>
                </c:pt>
                <c:pt idx="4">
                  <c:v>KOMBINEZONY/FARTUCHY</c:v>
                </c:pt>
              </c:strCache>
            </c:strRef>
          </c:cat>
          <c:val>
            <c:numRef>
              <c:f>'[Wykres 2 w programie Microsoft PowerPoint]Sheet1'!$B$37:$F$37</c:f>
              <c:numCache>
                <c:formatCode>#,##0</c:formatCode>
                <c:ptCount val="5"/>
                <c:pt idx="0">
                  <c:v>20585</c:v>
                </c:pt>
                <c:pt idx="1">
                  <c:v>10700</c:v>
                </c:pt>
                <c:pt idx="2">
                  <c:v>958</c:v>
                </c:pt>
                <c:pt idx="3">
                  <c:v>654</c:v>
                </c:pt>
                <c:pt idx="4">
                  <c:v>700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8AE-4E95-9014-932E623C5104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49764169"/>
        <c:axId val="17999755"/>
      </c:barChart>
      <c:catAx>
        <c:axId val="4976416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7999755"/>
        <c:crosses val="autoZero"/>
        <c:auto val="1"/>
        <c:lblAlgn val="ctr"/>
        <c:lblOffset val="100"/>
        <c:noMultiLvlLbl val="1"/>
      </c:catAx>
      <c:valAx>
        <c:axId val="17999755"/>
        <c:scaling>
          <c:orientation val="minMax"/>
        </c:scaling>
        <c:delete val="0"/>
        <c:axPos val="b"/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976416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234410065532025"/>
          <c:y val="2.2118191254432346E-2"/>
          <c:w val="0.73203016695945833"/>
          <c:h val="0.94957307827169268"/>
        </c:manualLayout>
      </c:layout>
      <c:barChart>
        <c:barDir val="bar"/>
        <c:grouping val="clustered"/>
        <c:varyColors val="0"/>
        <c:ser>
          <c:idx val="0"/>
          <c:order val="0"/>
          <c:spPr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  <a:ln>
              <a:solidFill>
                <a:schemeClr val="tx1"/>
              </a:solidFill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2.0423920651849655E-4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66E-4B0C-803B-E2248DD27003}"/>
                </c:ext>
              </c:extLst>
            </c:dLbl>
            <c:dLbl>
              <c:idx val="1"/>
              <c:layout>
                <c:manualLayout>
                  <c:x val="-5.9863047619419917E-3"/>
                  <c:y val="-1.4745460836288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66E-4B0C-803B-E2248DD27003}"/>
                </c:ext>
              </c:extLst>
            </c:dLbl>
            <c:dLbl>
              <c:idx val="2"/>
              <c:layout>
                <c:manualLayout>
                  <c:x val="-4.0511504662893195E-3"/>
                  <c:y val="1.4745460836288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66E-4B0C-803B-E2248DD27003}"/>
                </c:ext>
              </c:extLst>
            </c:dLbl>
            <c:dLbl>
              <c:idx val="3"/>
              <c:layout>
                <c:manualLayout>
                  <c:x val="-1.5786374563980978E-3"/>
                  <c:y val="1.4745460836288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66E-4B0C-803B-E2248DD27003}"/>
                </c:ext>
              </c:extLst>
            </c:dLbl>
            <c:dLbl>
              <c:idx val="4"/>
              <c:layout>
                <c:manualLayout>
                  <c:x val="5.8500153057543785E-3"/>
                  <c:y val="-1.4745460836288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66E-4B0C-803B-E2248DD27003}"/>
                </c:ext>
              </c:extLst>
            </c:dLbl>
            <c:dLbl>
              <c:idx val="7"/>
              <c:layout>
                <c:manualLayout>
                  <c:x val="-1.2461028819663344E-3"/>
                  <c:y val="-1.3516516289314628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66E-4B0C-803B-E2248DD2700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'[Wykres 3 w programie Microsoft PowerPoint]Sheet1'!$B$26:$F$26</c:f>
              <c:strCache>
                <c:ptCount val="5"/>
                <c:pt idx="0">
                  <c:v>MASKI JEDNORAZOWE</c:v>
                </c:pt>
                <c:pt idx="1">
                  <c:v>REKAWICZKI</c:v>
                </c:pt>
                <c:pt idx="2">
                  <c:v>PŁYNY DEZYNFEKCYJNE</c:v>
                </c:pt>
                <c:pt idx="3">
                  <c:v>PRZYŁBICE I GOGLE</c:v>
                </c:pt>
                <c:pt idx="4">
                  <c:v>KOMBINEZONY/FARTUCHY</c:v>
                </c:pt>
              </c:strCache>
            </c:strRef>
          </c:cat>
          <c:val>
            <c:numRef>
              <c:f>'[Wykres 3 w programie Microsoft PowerPoint]Sheet1'!$B$38:$F$38</c:f>
              <c:numCache>
                <c:formatCode>#,##0</c:formatCode>
                <c:ptCount val="5"/>
                <c:pt idx="0">
                  <c:v>36866</c:v>
                </c:pt>
                <c:pt idx="1">
                  <c:v>35100</c:v>
                </c:pt>
                <c:pt idx="2">
                  <c:v>2971</c:v>
                </c:pt>
                <c:pt idx="3">
                  <c:v>499</c:v>
                </c:pt>
                <c:pt idx="4">
                  <c:v>7700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66E-4B0C-803B-E2248DD27003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49764169"/>
        <c:axId val="17999755"/>
      </c:barChart>
      <c:catAx>
        <c:axId val="4976416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7999755"/>
        <c:crosses val="autoZero"/>
        <c:auto val="1"/>
        <c:lblAlgn val="ctr"/>
        <c:lblOffset val="100"/>
        <c:noMultiLvlLbl val="1"/>
      </c:catAx>
      <c:valAx>
        <c:axId val="17999755"/>
        <c:scaling>
          <c:orientation val="minMax"/>
        </c:scaling>
        <c:delete val="0"/>
        <c:axPos val="b"/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976416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234410065532025"/>
          <c:y val="2.2118191254432346E-2"/>
          <c:w val="0.73203016695945833"/>
          <c:h val="0.94957307827169268"/>
        </c:manualLayout>
      </c:layout>
      <c:barChart>
        <c:barDir val="bar"/>
        <c:grouping val="clustered"/>
        <c:varyColors val="0"/>
        <c:ser>
          <c:idx val="0"/>
          <c:order val="0"/>
          <c:spPr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  <a:ln>
              <a:solidFill>
                <a:schemeClr val="tx1"/>
              </a:solidFill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2.0423920651849655E-4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41B2-462F-B4B8-23191330DADB}"/>
                </c:ext>
              </c:extLst>
            </c:dLbl>
            <c:dLbl>
              <c:idx val="1"/>
              <c:layout>
                <c:manualLayout>
                  <c:x val="-5.9863047619419917E-3"/>
                  <c:y val="-1.4745460836288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41B2-462F-B4B8-23191330DADB}"/>
                </c:ext>
              </c:extLst>
            </c:dLbl>
            <c:dLbl>
              <c:idx val="2"/>
              <c:layout>
                <c:manualLayout>
                  <c:x val="-4.0511504662893195E-3"/>
                  <c:y val="1.4745460836288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41B2-462F-B4B8-23191330DADB}"/>
                </c:ext>
              </c:extLst>
            </c:dLbl>
            <c:dLbl>
              <c:idx val="3"/>
              <c:layout>
                <c:manualLayout>
                  <c:x val="-1.5786374563980978E-3"/>
                  <c:y val="1.4745460836288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41B2-462F-B4B8-23191330DADB}"/>
                </c:ext>
              </c:extLst>
            </c:dLbl>
            <c:dLbl>
              <c:idx val="4"/>
              <c:layout>
                <c:manualLayout>
                  <c:x val="5.8500153057543785E-3"/>
                  <c:y val="-1.4745460836288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41B2-462F-B4B8-23191330DADB}"/>
                </c:ext>
              </c:extLst>
            </c:dLbl>
            <c:dLbl>
              <c:idx val="7"/>
              <c:layout>
                <c:manualLayout>
                  <c:x val="-1.2461028819663344E-3"/>
                  <c:y val="-1.3516516289314628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1B2-462F-B4B8-23191330DA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'[Wykres 4 w programie Microsoft PowerPoint]Sheet1'!$B$26:$F$26</c:f>
              <c:strCache>
                <c:ptCount val="5"/>
                <c:pt idx="0">
                  <c:v>MASKI JEDNORAZOWE</c:v>
                </c:pt>
                <c:pt idx="1">
                  <c:v>REKAWICZKI</c:v>
                </c:pt>
                <c:pt idx="2">
                  <c:v>PŁYNY DEZYNFEKCYJNE</c:v>
                </c:pt>
                <c:pt idx="3">
                  <c:v>PRZYŁBICE I GOGLE</c:v>
                </c:pt>
                <c:pt idx="4">
                  <c:v>KOMBINEZONY/FARTUCHY</c:v>
                </c:pt>
              </c:strCache>
            </c:strRef>
          </c:cat>
          <c:val>
            <c:numRef>
              <c:f>'[Wykres 4 w programie Microsoft PowerPoint]Sheet1'!$B$39:$F$39</c:f>
              <c:numCache>
                <c:formatCode>#,##0</c:formatCode>
                <c:ptCount val="5"/>
                <c:pt idx="0">
                  <c:v>19035</c:v>
                </c:pt>
                <c:pt idx="1">
                  <c:v>11000</c:v>
                </c:pt>
                <c:pt idx="2">
                  <c:v>733</c:v>
                </c:pt>
                <c:pt idx="3">
                  <c:v>735</c:v>
                </c:pt>
                <c:pt idx="4">
                  <c:v>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1B2-462F-B4B8-23191330DADB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49764169"/>
        <c:axId val="17999755"/>
      </c:barChart>
      <c:catAx>
        <c:axId val="4976416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7999755"/>
        <c:crosses val="autoZero"/>
        <c:auto val="1"/>
        <c:lblAlgn val="ctr"/>
        <c:lblOffset val="100"/>
        <c:noMultiLvlLbl val="1"/>
      </c:catAx>
      <c:valAx>
        <c:axId val="17999755"/>
        <c:scaling>
          <c:orientation val="minMax"/>
        </c:scaling>
        <c:delete val="0"/>
        <c:axPos val="b"/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976416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234410065532025"/>
          <c:y val="2.2118191254432346E-2"/>
          <c:w val="0.73203016695945833"/>
          <c:h val="0.94957307827169268"/>
        </c:manualLayout>
      </c:layout>
      <c:barChart>
        <c:barDir val="bar"/>
        <c:grouping val="clustered"/>
        <c:varyColors val="0"/>
        <c:ser>
          <c:idx val="0"/>
          <c:order val="0"/>
          <c:spPr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  <a:ln>
              <a:solidFill>
                <a:schemeClr val="tx1"/>
              </a:solidFill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2.0423920651849655E-4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885-49E9-B4C6-B15FE0BB1148}"/>
                </c:ext>
              </c:extLst>
            </c:dLbl>
            <c:dLbl>
              <c:idx val="1"/>
              <c:layout>
                <c:manualLayout>
                  <c:x val="-5.9863047619419917E-3"/>
                  <c:y val="-1.4745460836288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885-49E9-B4C6-B15FE0BB1148}"/>
                </c:ext>
              </c:extLst>
            </c:dLbl>
            <c:dLbl>
              <c:idx val="2"/>
              <c:layout>
                <c:manualLayout>
                  <c:x val="-4.0511504662893195E-3"/>
                  <c:y val="1.4745460836288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885-49E9-B4C6-B15FE0BB1148}"/>
                </c:ext>
              </c:extLst>
            </c:dLbl>
            <c:dLbl>
              <c:idx val="3"/>
              <c:layout>
                <c:manualLayout>
                  <c:x val="-1.5786374563980978E-3"/>
                  <c:y val="1.4745460836288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885-49E9-B4C6-B15FE0BB1148}"/>
                </c:ext>
              </c:extLst>
            </c:dLbl>
            <c:dLbl>
              <c:idx val="4"/>
              <c:layout>
                <c:manualLayout>
                  <c:x val="5.8500153057543785E-3"/>
                  <c:y val="-1.4745460836288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885-49E9-B4C6-B15FE0BB1148}"/>
                </c:ext>
              </c:extLst>
            </c:dLbl>
            <c:dLbl>
              <c:idx val="7"/>
              <c:layout>
                <c:manualLayout>
                  <c:x val="-1.2461028819663344E-3"/>
                  <c:y val="-1.3516516289314628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885-49E9-B4C6-B15FE0BB114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'[Wykres w programie Microsoft PowerPoint]Sheet1'!$B$26:$F$26</c:f>
              <c:strCache>
                <c:ptCount val="5"/>
                <c:pt idx="0">
                  <c:v>MASKI JEDNORAZOWE</c:v>
                </c:pt>
                <c:pt idx="1">
                  <c:v>REKAWICZKI</c:v>
                </c:pt>
                <c:pt idx="2">
                  <c:v>PŁYNY DEZYNFEKCYJNE</c:v>
                </c:pt>
                <c:pt idx="3">
                  <c:v>PRZYŁBICE I GOGLE</c:v>
                </c:pt>
                <c:pt idx="4">
                  <c:v>KOMBINEZONY/FARTUCHY</c:v>
                </c:pt>
              </c:strCache>
            </c:strRef>
          </c:cat>
          <c:val>
            <c:numRef>
              <c:f>'[Wykres w programie Microsoft PowerPoint]Sheet1'!$B$40:$F$40</c:f>
              <c:numCache>
                <c:formatCode>#,##0</c:formatCode>
                <c:ptCount val="5"/>
                <c:pt idx="0">
                  <c:v>18905</c:v>
                </c:pt>
                <c:pt idx="1">
                  <c:v>10800</c:v>
                </c:pt>
                <c:pt idx="2">
                  <c:v>739</c:v>
                </c:pt>
                <c:pt idx="3">
                  <c:v>705</c:v>
                </c:pt>
                <c:pt idx="4">
                  <c:v>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885-49E9-B4C6-B15FE0BB114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49764169"/>
        <c:axId val="17999755"/>
      </c:barChart>
      <c:catAx>
        <c:axId val="4976416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7999755"/>
        <c:crosses val="autoZero"/>
        <c:auto val="1"/>
        <c:lblAlgn val="ctr"/>
        <c:lblOffset val="100"/>
        <c:noMultiLvlLbl val="1"/>
      </c:catAx>
      <c:valAx>
        <c:axId val="17999755"/>
        <c:scaling>
          <c:orientation val="minMax"/>
        </c:scaling>
        <c:delete val="0"/>
        <c:axPos val="b"/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976416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70C0"/>
            </a:solidFill>
            <a:ln>
              <a:solidFill>
                <a:schemeClr val="tx1"/>
              </a:solidFill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2.0423920651849655E-4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C603-4C6C-B8F2-37B83DE358FD}"/>
                </c:ext>
              </c:extLst>
            </c:dLbl>
            <c:dLbl>
              <c:idx val="1"/>
              <c:layout>
                <c:manualLayout>
                  <c:x val="-5.9863047619419917E-3"/>
                  <c:y val="-1.4745460836288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C603-4C6C-B8F2-37B83DE358FD}"/>
                </c:ext>
              </c:extLst>
            </c:dLbl>
            <c:dLbl>
              <c:idx val="2"/>
              <c:layout>
                <c:manualLayout>
                  <c:x val="-4.0511504662893195E-3"/>
                  <c:y val="1.4745460836288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C603-4C6C-B8F2-37B83DE358FD}"/>
                </c:ext>
              </c:extLst>
            </c:dLbl>
            <c:dLbl>
              <c:idx val="3"/>
              <c:layout>
                <c:manualLayout>
                  <c:x val="-1.5786374563980978E-3"/>
                  <c:y val="1.4745460836288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C603-4C6C-B8F2-37B83DE358FD}"/>
                </c:ext>
              </c:extLst>
            </c:dLbl>
            <c:dLbl>
              <c:idx val="4"/>
              <c:layout>
                <c:manualLayout>
                  <c:x val="5.8500153057543785E-3"/>
                  <c:y val="-1.4745460836288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C603-4C6C-B8F2-37B83DE358FD}"/>
                </c:ext>
              </c:extLst>
            </c:dLbl>
            <c:dLbl>
              <c:idx val="7"/>
              <c:layout>
                <c:manualLayout>
                  <c:x val="-1.2461028819663344E-3"/>
                  <c:y val="-1.3516516289314628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603-4C6C-B8F2-37B83DE358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'[Wykres w programie Microsoft PowerPoint]Sheet1'!$B$26:$F$26</c:f>
              <c:strCache>
                <c:ptCount val="5"/>
                <c:pt idx="0">
                  <c:v>MASKI JEDNORAZOWE</c:v>
                </c:pt>
                <c:pt idx="1">
                  <c:v>REKAWICZKI</c:v>
                </c:pt>
                <c:pt idx="2">
                  <c:v>PŁYNY DEZYNFEKCYJNE</c:v>
                </c:pt>
                <c:pt idx="3">
                  <c:v>PRZYŁBICE I GOGLE</c:v>
                </c:pt>
                <c:pt idx="4">
                  <c:v>KOMBINEZONY/FARTUCHY</c:v>
                </c:pt>
              </c:strCache>
            </c:strRef>
          </c:cat>
          <c:val>
            <c:numRef>
              <c:f>'[Wykres w programie Microsoft PowerPoint]Sheet1'!$B$41:$F$41</c:f>
              <c:numCache>
                <c:formatCode>#,##0</c:formatCode>
                <c:ptCount val="5"/>
                <c:pt idx="0">
                  <c:v>410978</c:v>
                </c:pt>
                <c:pt idx="1">
                  <c:v>285700</c:v>
                </c:pt>
                <c:pt idx="2">
                  <c:v>17877</c:v>
                </c:pt>
                <c:pt idx="3">
                  <c:v>12900</c:v>
                </c:pt>
                <c:pt idx="4">
                  <c:v>22957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603-4C6C-B8F2-37B83DE358F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49764169"/>
        <c:axId val="17999755"/>
      </c:barChart>
      <c:catAx>
        <c:axId val="4976416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7999755"/>
        <c:crosses val="autoZero"/>
        <c:auto val="1"/>
        <c:lblAlgn val="ctr"/>
        <c:lblOffset val="100"/>
        <c:noMultiLvlLbl val="1"/>
      </c:catAx>
      <c:valAx>
        <c:axId val="17999755"/>
        <c:scaling>
          <c:orientation val="minMax"/>
        </c:scaling>
        <c:delete val="0"/>
        <c:axPos val="b"/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976416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  <a:ln>
              <a:solidFill>
                <a:schemeClr val="tx1"/>
              </a:solidFill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2.0423920651849655E-4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3B3-45FF-90DA-7193F27C254B}"/>
                </c:ext>
              </c:extLst>
            </c:dLbl>
            <c:dLbl>
              <c:idx val="1"/>
              <c:layout>
                <c:manualLayout>
                  <c:x val="-5.9863047619419917E-3"/>
                  <c:y val="-1.4745460836288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3B3-45FF-90DA-7193F27C254B}"/>
                </c:ext>
              </c:extLst>
            </c:dLbl>
            <c:dLbl>
              <c:idx val="2"/>
              <c:layout>
                <c:manualLayout>
                  <c:x val="-4.0511504662893195E-3"/>
                  <c:y val="1.4745460836288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3B3-45FF-90DA-7193F27C254B}"/>
                </c:ext>
              </c:extLst>
            </c:dLbl>
            <c:dLbl>
              <c:idx val="3"/>
              <c:layout>
                <c:manualLayout>
                  <c:x val="-1.5786374563980978E-3"/>
                  <c:y val="1.4745460836288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3B3-45FF-90DA-7193F27C254B}"/>
                </c:ext>
              </c:extLst>
            </c:dLbl>
            <c:dLbl>
              <c:idx val="4"/>
              <c:layout>
                <c:manualLayout>
                  <c:x val="5.8500153057543785E-3"/>
                  <c:y val="-1.4745460836288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3B3-45FF-90DA-7193F27C254B}"/>
                </c:ext>
              </c:extLst>
            </c:dLbl>
            <c:dLbl>
              <c:idx val="7"/>
              <c:layout>
                <c:manualLayout>
                  <c:x val="-1.2461028819663344E-3"/>
                  <c:y val="-1.3516516289314628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3B3-45FF-90DA-7193F27C254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'[Wykres w programie Microsoft PowerPoint]Sheet1'!$B$26:$F$26</c:f>
              <c:strCache>
                <c:ptCount val="5"/>
                <c:pt idx="0">
                  <c:v>MASKI JEDNORAZOWE</c:v>
                </c:pt>
                <c:pt idx="1">
                  <c:v>REKAWICZKI</c:v>
                </c:pt>
                <c:pt idx="2">
                  <c:v>PŁYNY DEZYNFEKCYJNE</c:v>
                </c:pt>
                <c:pt idx="3">
                  <c:v>PRZYŁBICE I GOGLE</c:v>
                </c:pt>
                <c:pt idx="4">
                  <c:v>KOMBINEZONY/FARTUCHY</c:v>
                </c:pt>
              </c:strCache>
            </c:strRef>
          </c:cat>
          <c:val>
            <c:numRef>
              <c:f>'[Wykres w programie Microsoft PowerPoint]Sheet1'!$B$28:$F$28</c:f>
              <c:numCache>
                <c:formatCode>#,##0</c:formatCode>
                <c:ptCount val="5"/>
                <c:pt idx="0">
                  <c:v>21125</c:v>
                </c:pt>
                <c:pt idx="1">
                  <c:v>11300</c:v>
                </c:pt>
                <c:pt idx="2">
                  <c:v>731</c:v>
                </c:pt>
                <c:pt idx="3">
                  <c:v>700</c:v>
                </c:pt>
                <c:pt idx="4">
                  <c:v>590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3B3-45FF-90DA-7193F27C254B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49764169"/>
        <c:axId val="17999755"/>
      </c:barChart>
      <c:catAx>
        <c:axId val="4976416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7999755"/>
        <c:crosses val="autoZero"/>
        <c:auto val="1"/>
        <c:lblAlgn val="ctr"/>
        <c:lblOffset val="100"/>
        <c:noMultiLvlLbl val="1"/>
      </c:catAx>
      <c:valAx>
        <c:axId val="17999755"/>
        <c:scaling>
          <c:orientation val="minMax"/>
        </c:scaling>
        <c:delete val="0"/>
        <c:axPos val="b"/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976416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  <a:ln>
              <a:solidFill>
                <a:schemeClr val="tx1"/>
              </a:solidFill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2.0423920651849655E-4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2F6-407B-8981-A624145EED37}"/>
                </c:ext>
              </c:extLst>
            </c:dLbl>
            <c:dLbl>
              <c:idx val="1"/>
              <c:layout>
                <c:manualLayout>
                  <c:x val="-5.9863047619419917E-3"/>
                  <c:y val="-1.4745460836288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2F6-407B-8981-A624145EED37}"/>
                </c:ext>
              </c:extLst>
            </c:dLbl>
            <c:dLbl>
              <c:idx val="2"/>
              <c:layout>
                <c:manualLayout>
                  <c:x val="-4.0511504662893195E-3"/>
                  <c:y val="1.4745460836288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2F6-407B-8981-A624145EED37}"/>
                </c:ext>
              </c:extLst>
            </c:dLbl>
            <c:dLbl>
              <c:idx val="3"/>
              <c:layout>
                <c:manualLayout>
                  <c:x val="-1.5786374563980978E-3"/>
                  <c:y val="1.4745460836288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2F6-407B-8981-A624145EED37}"/>
                </c:ext>
              </c:extLst>
            </c:dLbl>
            <c:dLbl>
              <c:idx val="4"/>
              <c:layout>
                <c:manualLayout>
                  <c:x val="5.8500153057543785E-3"/>
                  <c:y val="-1.4745460836288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2F6-407B-8981-A624145EED37}"/>
                </c:ext>
              </c:extLst>
            </c:dLbl>
            <c:dLbl>
              <c:idx val="7"/>
              <c:layout>
                <c:manualLayout>
                  <c:x val="-1.2461028819663344E-3"/>
                  <c:y val="-1.3516516289314628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2F6-407B-8981-A624145EED3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'[Wykres w programie Microsoft PowerPoint]Sheet1'!$B$26:$F$26</c:f>
              <c:strCache>
                <c:ptCount val="5"/>
                <c:pt idx="0">
                  <c:v>MASKI JEDNORAZOWE</c:v>
                </c:pt>
                <c:pt idx="1">
                  <c:v>REKAWICZKI</c:v>
                </c:pt>
                <c:pt idx="2">
                  <c:v>PŁYNY DEZYNFEKCYJNE</c:v>
                </c:pt>
                <c:pt idx="3">
                  <c:v>PRZYŁBICE I GOGLE</c:v>
                </c:pt>
                <c:pt idx="4">
                  <c:v>KOMBINEZONY/FARTUCHY</c:v>
                </c:pt>
              </c:strCache>
            </c:strRef>
          </c:cat>
          <c:val>
            <c:numRef>
              <c:f>'[Wykres w programie Microsoft PowerPoint]Sheet1'!$B$29:$F$29</c:f>
              <c:numCache>
                <c:formatCode>#,##0</c:formatCode>
                <c:ptCount val="5"/>
                <c:pt idx="0">
                  <c:v>17685</c:v>
                </c:pt>
                <c:pt idx="1">
                  <c:v>10200</c:v>
                </c:pt>
                <c:pt idx="2">
                  <c:v>722</c:v>
                </c:pt>
                <c:pt idx="3">
                  <c:v>609</c:v>
                </c:pt>
                <c:pt idx="4">
                  <c:v>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2F6-407B-8981-A624145EED37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49764169"/>
        <c:axId val="17999755"/>
      </c:barChart>
      <c:catAx>
        <c:axId val="4976416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7999755"/>
        <c:crosses val="autoZero"/>
        <c:auto val="1"/>
        <c:lblAlgn val="ctr"/>
        <c:lblOffset val="100"/>
        <c:noMultiLvlLbl val="1"/>
      </c:catAx>
      <c:valAx>
        <c:axId val="17999755"/>
        <c:scaling>
          <c:orientation val="minMax"/>
        </c:scaling>
        <c:delete val="0"/>
        <c:axPos val="b"/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976416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  <a:ln>
              <a:solidFill>
                <a:schemeClr val="tx1"/>
              </a:solidFill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2.0423920651849655E-4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3F2-458C-B7AF-D535B397138A}"/>
                </c:ext>
              </c:extLst>
            </c:dLbl>
            <c:dLbl>
              <c:idx val="1"/>
              <c:layout>
                <c:manualLayout>
                  <c:x val="-5.9863047619419917E-3"/>
                  <c:y val="-1.4745460836288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3F2-458C-B7AF-D535B397138A}"/>
                </c:ext>
              </c:extLst>
            </c:dLbl>
            <c:dLbl>
              <c:idx val="2"/>
              <c:layout>
                <c:manualLayout>
                  <c:x val="-4.0511504662893195E-3"/>
                  <c:y val="1.4745460836288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3F2-458C-B7AF-D535B397138A}"/>
                </c:ext>
              </c:extLst>
            </c:dLbl>
            <c:dLbl>
              <c:idx val="3"/>
              <c:layout>
                <c:manualLayout>
                  <c:x val="-1.5786374563980978E-3"/>
                  <c:y val="1.4745460836288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3F2-458C-B7AF-D535B397138A}"/>
                </c:ext>
              </c:extLst>
            </c:dLbl>
            <c:dLbl>
              <c:idx val="4"/>
              <c:layout>
                <c:manualLayout>
                  <c:x val="5.8500153057543785E-3"/>
                  <c:y val="-1.4745460836288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3F2-458C-B7AF-D535B397138A}"/>
                </c:ext>
              </c:extLst>
            </c:dLbl>
            <c:dLbl>
              <c:idx val="7"/>
              <c:layout>
                <c:manualLayout>
                  <c:x val="-1.2461028819663344E-3"/>
                  <c:y val="-1.3516516289314628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3F2-458C-B7AF-D535B397138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'[Wykres 3 w programie Microsoft PowerPoint]Sheet1'!$B$26:$F$26</c:f>
              <c:strCache>
                <c:ptCount val="5"/>
                <c:pt idx="0">
                  <c:v>MASKI JEDNORAZOWE</c:v>
                </c:pt>
                <c:pt idx="1">
                  <c:v>REKAWICZKI</c:v>
                </c:pt>
                <c:pt idx="2">
                  <c:v>PŁYNY DEZYNFEKCYJNE</c:v>
                </c:pt>
                <c:pt idx="3">
                  <c:v>PRZYŁBICE I GOGLE</c:v>
                </c:pt>
                <c:pt idx="4">
                  <c:v>KOMBINEZONY/FARTUCHY</c:v>
                </c:pt>
              </c:strCache>
            </c:strRef>
          </c:cat>
          <c:val>
            <c:numRef>
              <c:f>'[Wykres 3 w programie Microsoft PowerPoint]Sheet1'!$B$30:$F$30</c:f>
              <c:numCache>
                <c:formatCode>#,##0</c:formatCode>
                <c:ptCount val="5"/>
                <c:pt idx="0">
                  <c:v>91893</c:v>
                </c:pt>
                <c:pt idx="1">
                  <c:v>113860</c:v>
                </c:pt>
                <c:pt idx="2">
                  <c:v>2583</c:v>
                </c:pt>
                <c:pt idx="3">
                  <c:v>3092</c:v>
                </c:pt>
                <c:pt idx="4">
                  <c:v>3837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3F2-458C-B7AF-D535B397138A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49764169"/>
        <c:axId val="17999755"/>
      </c:barChart>
      <c:catAx>
        <c:axId val="4976416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7999755"/>
        <c:crosses val="autoZero"/>
        <c:auto val="1"/>
        <c:lblAlgn val="ctr"/>
        <c:lblOffset val="100"/>
        <c:noMultiLvlLbl val="1"/>
      </c:catAx>
      <c:valAx>
        <c:axId val="17999755"/>
        <c:scaling>
          <c:orientation val="minMax"/>
        </c:scaling>
        <c:delete val="0"/>
        <c:axPos val="b"/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976416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234410065532025"/>
          <c:y val="0"/>
          <c:w val="0.73203016695945833"/>
          <c:h val="0.94957307827169268"/>
        </c:manualLayout>
      </c:layout>
      <c:barChart>
        <c:barDir val="bar"/>
        <c:grouping val="clustered"/>
        <c:varyColors val="0"/>
        <c:ser>
          <c:idx val="0"/>
          <c:order val="0"/>
          <c:spPr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  <a:ln>
              <a:solidFill>
                <a:schemeClr val="tx1"/>
              </a:solidFill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2.0423920651849655E-4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926A-4F3D-952D-D79B96079C8E}"/>
                </c:ext>
              </c:extLst>
            </c:dLbl>
            <c:dLbl>
              <c:idx val="1"/>
              <c:layout>
                <c:manualLayout>
                  <c:x val="-5.9863047619419917E-3"/>
                  <c:y val="-1.4745460836288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926A-4F3D-952D-D79B96079C8E}"/>
                </c:ext>
              </c:extLst>
            </c:dLbl>
            <c:dLbl>
              <c:idx val="2"/>
              <c:layout>
                <c:manualLayout>
                  <c:x val="-4.0511504662893195E-3"/>
                  <c:y val="1.4745460836288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926A-4F3D-952D-D79B96079C8E}"/>
                </c:ext>
              </c:extLst>
            </c:dLbl>
            <c:dLbl>
              <c:idx val="3"/>
              <c:layout>
                <c:manualLayout>
                  <c:x val="-1.5786374563980978E-3"/>
                  <c:y val="1.4745460836288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926A-4F3D-952D-D79B96079C8E}"/>
                </c:ext>
              </c:extLst>
            </c:dLbl>
            <c:dLbl>
              <c:idx val="4"/>
              <c:layout>
                <c:manualLayout>
                  <c:x val="5.8500153057543785E-3"/>
                  <c:y val="-1.4745460836288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926A-4F3D-952D-D79B96079C8E}"/>
                </c:ext>
              </c:extLst>
            </c:dLbl>
            <c:dLbl>
              <c:idx val="7"/>
              <c:layout>
                <c:manualLayout>
                  <c:x val="-1.2461028819663344E-3"/>
                  <c:y val="-1.3516516289314628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26A-4F3D-952D-D79B96079C8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'[Wykres w programie Microsoft PowerPoint]Sheet1'!$B$26:$F$26</c:f>
              <c:strCache>
                <c:ptCount val="5"/>
                <c:pt idx="0">
                  <c:v>MASKI JEDNORAZOWE</c:v>
                </c:pt>
                <c:pt idx="1">
                  <c:v>REKAWICZKI</c:v>
                </c:pt>
                <c:pt idx="2">
                  <c:v>PŁYNY DEZYNFEKCYJNE</c:v>
                </c:pt>
                <c:pt idx="3">
                  <c:v>PRZYŁBICE I GOGLE</c:v>
                </c:pt>
                <c:pt idx="4">
                  <c:v>KOMBINEZONY/FARTUCHY</c:v>
                </c:pt>
              </c:strCache>
            </c:strRef>
          </c:cat>
          <c:val>
            <c:numRef>
              <c:f>'[Wykres w programie Microsoft PowerPoint]Sheet1'!$B$31:$F$31</c:f>
              <c:numCache>
                <c:formatCode>#,##0</c:formatCode>
                <c:ptCount val="5"/>
                <c:pt idx="0">
                  <c:v>88675</c:v>
                </c:pt>
                <c:pt idx="1">
                  <c:v>38400</c:v>
                </c:pt>
                <c:pt idx="2">
                  <c:v>3715</c:v>
                </c:pt>
                <c:pt idx="3">
                  <c:v>3903</c:v>
                </c:pt>
                <c:pt idx="4">
                  <c:v>3650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26A-4F3D-952D-D79B96079C8E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49764169"/>
        <c:axId val="17999755"/>
      </c:barChart>
      <c:catAx>
        <c:axId val="4976416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7999755"/>
        <c:crosses val="autoZero"/>
        <c:auto val="1"/>
        <c:lblAlgn val="ctr"/>
        <c:lblOffset val="100"/>
        <c:noMultiLvlLbl val="1"/>
      </c:catAx>
      <c:valAx>
        <c:axId val="17999755"/>
        <c:scaling>
          <c:orientation val="minMax"/>
        </c:scaling>
        <c:delete val="0"/>
        <c:axPos val="b"/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976416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234410065532025"/>
          <c:y val="2.2118191254432346E-2"/>
          <c:w val="0.73203016695945833"/>
          <c:h val="0.94957307827169268"/>
        </c:manualLayout>
      </c:layout>
      <c:barChart>
        <c:barDir val="bar"/>
        <c:grouping val="clustered"/>
        <c:varyColors val="0"/>
        <c:ser>
          <c:idx val="0"/>
          <c:order val="0"/>
          <c:spPr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  <a:ln>
              <a:solidFill>
                <a:schemeClr val="tx1"/>
              </a:solidFill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2.0423920651849655E-4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E17-495B-81C4-A46BB5CC6BDE}"/>
                </c:ext>
              </c:extLst>
            </c:dLbl>
            <c:dLbl>
              <c:idx val="1"/>
              <c:layout>
                <c:manualLayout>
                  <c:x val="-5.9863047619419917E-3"/>
                  <c:y val="-1.4745460836288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E17-495B-81C4-A46BB5CC6BDE}"/>
                </c:ext>
              </c:extLst>
            </c:dLbl>
            <c:dLbl>
              <c:idx val="2"/>
              <c:layout>
                <c:manualLayout>
                  <c:x val="-4.0511504662893195E-3"/>
                  <c:y val="1.4745460836288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E17-495B-81C4-A46BB5CC6BDE}"/>
                </c:ext>
              </c:extLst>
            </c:dLbl>
            <c:dLbl>
              <c:idx val="3"/>
              <c:layout>
                <c:manualLayout>
                  <c:x val="-1.5786374563980978E-3"/>
                  <c:y val="1.4745460836288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E17-495B-81C4-A46BB5CC6BDE}"/>
                </c:ext>
              </c:extLst>
            </c:dLbl>
            <c:dLbl>
              <c:idx val="4"/>
              <c:layout>
                <c:manualLayout>
                  <c:x val="5.8500153057543785E-3"/>
                  <c:y val="-1.4745460836288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E17-495B-81C4-A46BB5CC6BDE}"/>
                </c:ext>
              </c:extLst>
            </c:dLbl>
            <c:dLbl>
              <c:idx val="7"/>
              <c:layout>
                <c:manualLayout>
                  <c:x val="-1.2461028819663344E-3"/>
                  <c:y val="-1.3516516289314628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E17-495B-81C4-A46BB5CC6BD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'[Wykres 2 w programie Microsoft PowerPoint]Sheet1'!$B$26:$F$26</c:f>
              <c:strCache>
                <c:ptCount val="5"/>
                <c:pt idx="0">
                  <c:v>MASKI JEDNORAZOWE</c:v>
                </c:pt>
                <c:pt idx="1">
                  <c:v>REKAWICZKI</c:v>
                </c:pt>
                <c:pt idx="2">
                  <c:v>PŁYNY DEZYNFEKCYJNE</c:v>
                </c:pt>
                <c:pt idx="3">
                  <c:v>PRZYŁBICE I GOGLE</c:v>
                </c:pt>
                <c:pt idx="4">
                  <c:v>KOMBINEZONY/FARTUCHY</c:v>
                </c:pt>
              </c:strCache>
            </c:strRef>
          </c:cat>
          <c:val>
            <c:numRef>
              <c:f>'[Wykres 2 w programie Microsoft PowerPoint]Sheet1'!$B$32:$F$32</c:f>
              <c:numCache>
                <c:formatCode>#,##0</c:formatCode>
                <c:ptCount val="5"/>
                <c:pt idx="0">
                  <c:v>24725</c:v>
                </c:pt>
                <c:pt idx="1">
                  <c:v>15800</c:v>
                </c:pt>
                <c:pt idx="2">
                  <c:v>962</c:v>
                </c:pt>
                <c:pt idx="3">
                  <c:v>814</c:v>
                </c:pt>
                <c:pt idx="4">
                  <c:v>570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E17-495B-81C4-A46BB5CC6BDE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49764169"/>
        <c:axId val="17999755"/>
      </c:barChart>
      <c:catAx>
        <c:axId val="4976416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7999755"/>
        <c:crosses val="autoZero"/>
        <c:auto val="1"/>
        <c:lblAlgn val="ctr"/>
        <c:lblOffset val="100"/>
        <c:noMultiLvlLbl val="1"/>
      </c:catAx>
      <c:valAx>
        <c:axId val="17999755"/>
        <c:scaling>
          <c:orientation val="minMax"/>
        </c:scaling>
        <c:delete val="0"/>
        <c:axPos val="b"/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976416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234410065532025"/>
          <c:y val="2.2118191254432346E-2"/>
          <c:w val="0.73203016695945833"/>
          <c:h val="0.94957307827169268"/>
        </c:manualLayout>
      </c:layout>
      <c:barChart>
        <c:barDir val="bar"/>
        <c:grouping val="clustered"/>
        <c:varyColors val="0"/>
        <c:ser>
          <c:idx val="0"/>
          <c:order val="0"/>
          <c:spPr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  <a:ln>
              <a:solidFill>
                <a:schemeClr val="tx1"/>
              </a:solidFill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2.0423920651849655E-4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D57-4959-AD2E-E6BA6DF0D041}"/>
                </c:ext>
              </c:extLst>
            </c:dLbl>
            <c:dLbl>
              <c:idx val="1"/>
              <c:layout>
                <c:manualLayout>
                  <c:x val="-5.9863047619419917E-3"/>
                  <c:y val="-1.4745460836288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D57-4959-AD2E-E6BA6DF0D041}"/>
                </c:ext>
              </c:extLst>
            </c:dLbl>
            <c:dLbl>
              <c:idx val="2"/>
              <c:layout>
                <c:manualLayout>
                  <c:x val="-4.0511504662893195E-3"/>
                  <c:y val="1.4745460836288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D57-4959-AD2E-E6BA6DF0D041}"/>
                </c:ext>
              </c:extLst>
            </c:dLbl>
            <c:dLbl>
              <c:idx val="3"/>
              <c:layout>
                <c:manualLayout>
                  <c:x val="-1.5786374563980978E-3"/>
                  <c:y val="1.4745460836288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D57-4959-AD2E-E6BA6DF0D041}"/>
                </c:ext>
              </c:extLst>
            </c:dLbl>
            <c:dLbl>
              <c:idx val="4"/>
              <c:layout>
                <c:manualLayout>
                  <c:x val="5.8500153057543785E-3"/>
                  <c:y val="-1.4745460836288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D57-4959-AD2E-E6BA6DF0D041}"/>
                </c:ext>
              </c:extLst>
            </c:dLbl>
            <c:dLbl>
              <c:idx val="7"/>
              <c:layout>
                <c:manualLayout>
                  <c:x val="-1.2461028819663344E-3"/>
                  <c:y val="-1.3516516289314628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D57-4959-AD2E-E6BA6DF0D04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'[Wykres 3 w programie Microsoft PowerPoint]Sheet1'!$B$26:$F$26</c:f>
              <c:strCache>
                <c:ptCount val="5"/>
                <c:pt idx="0">
                  <c:v>MASKI JEDNORAZOWE</c:v>
                </c:pt>
                <c:pt idx="1">
                  <c:v>REKAWICZKI</c:v>
                </c:pt>
                <c:pt idx="2">
                  <c:v>PŁYNY DEZYNFEKCYJNE</c:v>
                </c:pt>
                <c:pt idx="3">
                  <c:v>PRZYŁBICE I GOGLE</c:v>
                </c:pt>
                <c:pt idx="4">
                  <c:v>KOMBINEZONY/FARTUCHY</c:v>
                </c:pt>
              </c:strCache>
            </c:strRef>
          </c:cat>
          <c:val>
            <c:numRef>
              <c:f>'[Wykres 3 w programie Microsoft PowerPoint]Sheet1'!$B$33:$F$33</c:f>
              <c:numCache>
                <c:formatCode>#,##0</c:formatCode>
                <c:ptCount val="5"/>
                <c:pt idx="0">
                  <c:v>19485</c:v>
                </c:pt>
                <c:pt idx="1">
                  <c:v>11300</c:v>
                </c:pt>
                <c:pt idx="2">
                  <c:v>894</c:v>
                </c:pt>
                <c:pt idx="3">
                  <c:v>764</c:v>
                </c:pt>
                <c:pt idx="4">
                  <c:v>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D57-4959-AD2E-E6BA6DF0D041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49764169"/>
        <c:axId val="17999755"/>
      </c:barChart>
      <c:catAx>
        <c:axId val="4976416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7999755"/>
        <c:crosses val="autoZero"/>
        <c:auto val="1"/>
        <c:lblAlgn val="ctr"/>
        <c:lblOffset val="100"/>
        <c:noMultiLvlLbl val="1"/>
      </c:catAx>
      <c:valAx>
        <c:axId val="17999755"/>
        <c:scaling>
          <c:orientation val="minMax"/>
        </c:scaling>
        <c:delete val="0"/>
        <c:axPos val="b"/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976416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234410065532025"/>
          <c:y val="2.2118191254432346E-2"/>
          <c:w val="0.73203016695945833"/>
          <c:h val="0.94957307827169268"/>
        </c:manualLayout>
      </c:layout>
      <c:barChart>
        <c:barDir val="bar"/>
        <c:grouping val="clustered"/>
        <c:varyColors val="0"/>
        <c:ser>
          <c:idx val="0"/>
          <c:order val="0"/>
          <c:spPr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  <a:ln>
              <a:solidFill>
                <a:schemeClr val="tx1"/>
              </a:solidFill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2.0423920651849655E-4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EBC-43FC-9F42-3D65B8CCCDEB}"/>
                </c:ext>
              </c:extLst>
            </c:dLbl>
            <c:dLbl>
              <c:idx val="1"/>
              <c:layout>
                <c:manualLayout>
                  <c:x val="-5.9863047619419917E-3"/>
                  <c:y val="-1.4745460836288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EBC-43FC-9F42-3D65B8CCCDEB}"/>
                </c:ext>
              </c:extLst>
            </c:dLbl>
            <c:dLbl>
              <c:idx val="2"/>
              <c:layout>
                <c:manualLayout>
                  <c:x val="-4.0511504662893195E-3"/>
                  <c:y val="1.4745460836288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EBC-43FC-9F42-3D65B8CCCDEB}"/>
                </c:ext>
              </c:extLst>
            </c:dLbl>
            <c:dLbl>
              <c:idx val="3"/>
              <c:layout>
                <c:manualLayout>
                  <c:x val="-1.5786374563980978E-3"/>
                  <c:y val="1.4745460836288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EBC-43FC-9F42-3D65B8CCCDEB}"/>
                </c:ext>
              </c:extLst>
            </c:dLbl>
            <c:dLbl>
              <c:idx val="4"/>
              <c:layout>
                <c:manualLayout>
                  <c:x val="5.8500153057543785E-3"/>
                  <c:y val="-1.4745460836288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EBC-43FC-9F42-3D65B8CCCDEB}"/>
                </c:ext>
              </c:extLst>
            </c:dLbl>
            <c:dLbl>
              <c:idx val="7"/>
              <c:layout>
                <c:manualLayout>
                  <c:x val="-1.2461028819663344E-3"/>
                  <c:y val="-1.3516516289314628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EBC-43FC-9F42-3D65B8CCCDE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'[Wykres 4 w programie Microsoft PowerPoint]Sheet1'!$B$26:$F$26</c:f>
              <c:strCache>
                <c:ptCount val="5"/>
                <c:pt idx="0">
                  <c:v>MASKI JEDNORAZOWE</c:v>
                </c:pt>
                <c:pt idx="1">
                  <c:v>REKAWICZKI</c:v>
                </c:pt>
                <c:pt idx="2">
                  <c:v>PŁYNY DEZYNFEKCYJNE</c:v>
                </c:pt>
                <c:pt idx="3">
                  <c:v>PRZYŁBICE I GOGLE</c:v>
                </c:pt>
                <c:pt idx="4">
                  <c:v>KOMBINEZONY/FARTUCHY</c:v>
                </c:pt>
              </c:strCache>
            </c:strRef>
          </c:cat>
          <c:val>
            <c:numRef>
              <c:f>'[Wykres 4 w programie Microsoft PowerPoint]Sheet1'!$B$34:$F$34</c:f>
              <c:numCache>
                <c:formatCode>#,##0</c:formatCode>
                <c:ptCount val="5"/>
                <c:pt idx="0">
                  <c:v>21435</c:v>
                </c:pt>
                <c:pt idx="1">
                  <c:v>12900</c:v>
                </c:pt>
                <c:pt idx="2">
                  <c:v>799</c:v>
                </c:pt>
                <c:pt idx="3">
                  <c:v>920</c:v>
                </c:pt>
                <c:pt idx="4">
                  <c:v>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EBC-43FC-9F42-3D65B8CCCDEB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49764169"/>
        <c:axId val="17999755"/>
      </c:barChart>
      <c:catAx>
        <c:axId val="4976416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7999755"/>
        <c:crosses val="autoZero"/>
        <c:auto val="1"/>
        <c:lblAlgn val="ctr"/>
        <c:lblOffset val="100"/>
        <c:noMultiLvlLbl val="1"/>
      </c:catAx>
      <c:valAx>
        <c:axId val="17999755"/>
        <c:scaling>
          <c:orientation val="minMax"/>
        </c:scaling>
        <c:delete val="0"/>
        <c:axPos val="b"/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976416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234410065532025"/>
          <c:y val="2.2118191254432346E-2"/>
          <c:w val="0.73203016695945833"/>
          <c:h val="0.94957307827169268"/>
        </c:manualLayout>
      </c:layout>
      <c:barChart>
        <c:barDir val="bar"/>
        <c:grouping val="clustered"/>
        <c:varyColors val="0"/>
        <c:ser>
          <c:idx val="0"/>
          <c:order val="0"/>
          <c:spPr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  <a:ln>
              <a:solidFill>
                <a:schemeClr val="tx1"/>
              </a:solidFill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2.0423920651849655E-4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3ACB-4E56-9B93-7CF60B4F6605}"/>
                </c:ext>
              </c:extLst>
            </c:dLbl>
            <c:dLbl>
              <c:idx val="1"/>
              <c:layout>
                <c:manualLayout>
                  <c:x val="-5.9863047619419917E-3"/>
                  <c:y val="-1.4745460836288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3ACB-4E56-9B93-7CF60B4F6605}"/>
                </c:ext>
              </c:extLst>
            </c:dLbl>
            <c:dLbl>
              <c:idx val="2"/>
              <c:layout>
                <c:manualLayout>
                  <c:x val="-4.0511504662893195E-3"/>
                  <c:y val="1.4745460836288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3ACB-4E56-9B93-7CF60B4F6605}"/>
                </c:ext>
              </c:extLst>
            </c:dLbl>
            <c:dLbl>
              <c:idx val="3"/>
              <c:layout>
                <c:manualLayout>
                  <c:x val="-1.5786374563980978E-3"/>
                  <c:y val="1.4745460836288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3ACB-4E56-9B93-7CF60B4F6605}"/>
                </c:ext>
              </c:extLst>
            </c:dLbl>
            <c:dLbl>
              <c:idx val="4"/>
              <c:layout>
                <c:manualLayout>
                  <c:x val="5.8500153057543785E-3"/>
                  <c:y val="-1.4745460836288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3ACB-4E56-9B93-7CF60B4F6605}"/>
                </c:ext>
              </c:extLst>
            </c:dLbl>
            <c:dLbl>
              <c:idx val="7"/>
              <c:layout>
                <c:manualLayout>
                  <c:x val="-1.2461028819663344E-3"/>
                  <c:y val="-1.3516516289314628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ACB-4E56-9B93-7CF60B4F660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'[Wykres w programie Microsoft PowerPoint]Sheet1'!$B$26:$F$26</c:f>
              <c:strCache>
                <c:ptCount val="5"/>
                <c:pt idx="0">
                  <c:v>MASKI JEDNORAZOWE</c:v>
                </c:pt>
                <c:pt idx="1">
                  <c:v>REKAWICZKI</c:v>
                </c:pt>
                <c:pt idx="2">
                  <c:v>PŁYNY DEZYNFEKCYJNE</c:v>
                </c:pt>
                <c:pt idx="3">
                  <c:v>PRZYŁBICE I GOGLE</c:v>
                </c:pt>
                <c:pt idx="4">
                  <c:v>KOMBINEZONY/FARTUCHY</c:v>
                </c:pt>
              </c:strCache>
            </c:strRef>
          </c:cat>
          <c:val>
            <c:numRef>
              <c:f>'[Wykres w programie Microsoft PowerPoint]Sheet1'!$B$35:$F$35</c:f>
              <c:numCache>
                <c:formatCode>#,##0</c:formatCode>
                <c:ptCount val="5"/>
                <c:pt idx="0">
                  <c:v>22905</c:v>
                </c:pt>
                <c:pt idx="1">
                  <c:v>15800</c:v>
                </c:pt>
                <c:pt idx="2">
                  <c:v>781</c:v>
                </c:pt>
                <c:pt idx="3">
                  <c:v>640</c:v>
                </c:pt>
                <c:pt idx="4">
                  <c:v>660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ACB-4E56-9B93-7CF60B4F6605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49764169"/>
        <c:axId val="17999755"/>
      </c:barChart>
      <c:catAx>
        <c:axId val="4976416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7999755"/>
        <c:crosses val="autoZero"/>
        <c:auto val="1"/>
        <c:lblAlgn val="ctr"/>
        <c:lblOffset val="100"/>
        <c:noMultiLvlLbl val="1"/>
      </c:catAx>
      <c:valAx>
        <c:axId val="17999755"/>
        <c:scaling>
          <c:orientation val="minMax"/>
        </c:scaling>
        <c:delete val="0"/>
        <c:axPos val="b"/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976416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DBD0A2-52F8-466C-9087-2820B352EA7C}" type="doc">
      <dgm:prSet loTypeId="urn:microsoft.com/office/officeart/2008/layout/HorizontalMultiLevelHierarchy" loCatId="hierarchy" qsTypeId="urn:microsoft.com/office/officeart/2005/8/quickstyle/3d4" qsCatId="3D" csTypeId="urn:microsoft.com/office/officeart/2005/8/colors/colorful1" csCatId="colorful" phldr="1"/>
      <dgm:spPr/>
      <dgm:t>
        <a:bodyPr/>
        <a:lstStyle/>
        <a:p>
          <a:endParaRPr lang="pl-PL"/>
        </a:p>
      </dgm:t>
    </dgm:pt>
    <dgm:pt modelId="{F2CA2572-E096-4417-A9D2-DF9DE12E964C}">
      <dgm:prSet phldrT="[Tekst]"/>
      <dgm:spPr>
        <a:solidFill>
          <a:srgbClr val="FF0000"/>
        </a:solidFill>
      </dgm:spPr>
      <dgm:t>
        <a:bodyPr/>
        <a:lstStyle/>
        <a:p>
          <a:r>
            <a:rPr lang="pl-PL" dirty="0">
              <a:solidFill>
                <a:schemeClr val="bg1"/>
              </a:solidFill>
            </a:rPr>
            <a:t>Ministerstwo Zdrowia</a:t>
          </a:r>
        </a:p>
      </dgm:t>
    </dgm:pt>
    <dgm:pt modelId="{DB3BB451-651F-4924-ACC1-5E87CBF284A1}" type="parTrans" cxnId="{72DB3874-DDF5-4AF8-90C9-039A4089571B}">
      <dgm:prSet/>
      <dgm:spPr/>
      <dgm:t>
        <a:bodyPr/>
        <a:lstStyle/>
        <a:p>
          <a:endParaRPr lang="pl-PL"/>
        </a:p>
      </dgm:t>
    </dgm:pt>
    <dgm:pt modelId="{544B7129-8ECA-4475-A66D-2FDFA22E1728}" type="sibTrans" cxnId="{72DB3874-DDF5-4AF8-90C9-039A4089571B}">
      <dgm:prSet/>
      <dgm:spPr/>
      <dgm:t>
        <a:bodyPr/>
        <a:lstStyle/>
        <a:p>
          <a:endParaRPr lang="pl-PL"/>
        </a:p>
      </dgm:t>
    </dgm:pt>
    <dgm:pt modelId="{21541954-6FF1-41DA-AC4B-57D5320B29EA}">
      <dgm:prSet phldrT="[Tekst]"/>
      <dgm:spPr>
        <a:solidFill>
          <a:srgbClr val="FF0000"/>
        </a:solidFill>
      </dgm:spPr>
      <dgm:t>
        <a:bodyPr/>
        <a:lstStyle/>
        <a:p>
          <a:r>
            <a:rPr lang="pl-PL" dirty="0">
              <a:solidFill>
                <a:schemeClr val="bg1"/>
              </a:solidFill>
            </a:rPr>
            <a:t>Świętokrzyski Urząd Wojewódzki</a:t>
          </a:r>
        </a:p>
      </dgm:t>
    </dgm:pt>
    <dgm:pt modelId="{A9E6A4E9-C79D-4F74-84AF-960B64F2DC85}" type="parTrans" cxnId="{FF6A748B-D105-41A1-873D-D189FBF5FFDC}">
      <dgm:prSet/>
      <dgm:spPr/>
      <dgm:t>
        <a:bodyPr/>
        <a:lstStyle/>
        <a:p>
          <a:endParaRPr lang="pl-PL"/>
        </a:p>
      </dgm:t>
    </dgm:pt>
    <dgm:pt modelId="{A9717D92-F72D-41CB-BC7E-D0FA65CF7966}" type="sibTrans" cxnId="{FF6A748B-D105-41A1-873D-D189FBF5FFDC}">
      <dgm:prSet/>
      <dgm:spPr/>
      <dgm:t>
        <a:bodyPr/>
        <a:lstStyle/>
        <a:p>
          <a:endParaRPr lang="pl-PL"/>
        </a:p>
      </dgm:t>
    </dgm:pt>
    <dgm:pt modelId="{872BAAE3-A9BE-4F7E-870E-C00E59FB3391}">
      <dgm:prSet phldrT="[Tekst]"/>
      <dgm:spPr>
        <a:solidFill>
          <a:srgbClr val="FF0000"/>
        </a:solidFill>
      </dgm:spPr>
      <dgm:t>
        <a:bodyPr/>
        <a:lstStyle/>
        <a:p>
          <a:r>
            <a:rPr lang="pl-PL" dirty="0">
              <a:solidFill>
                <a:schemeClr val="bg1"/>
              </a:solidFill>
            </a:rPr>
            <a:t>PKN Orlen </a:t>
          </a:r>
        </a:p>
      </dgm:t>
    </dgm:pt>
    <dgm:pt modelId="{6F9415E1-56B6-4280-BC2A-AEF6CC71755E}" type="parTrans" cxnId="{C8AABDA8-5E85-453B-AD3B-6EF24C6C0C92}">
      <dgm:prSet/>
      <dgm:spPr/>
      <dgm:t>
        <a:bodyPr/>
        <a:lstStyle/>
        <a:p>
          <a:endParaRPr lang="pl-PL"/>
        </a:p>
      </dgm:t>
    </dgm:pt>
    <dgm:pt modelId="{B1A06FD6-19D4-4094-AAFF-3D870804FF8F}" type="sibTrans" cxnId="{C8AABDA8-5E85-453B-AD3B-6EF24C6C0C92}">
      <dgm:prSet/>
      <dgm:spPr/>
      <dgm:t>
        <a:bodyPr/>
        <a:lstStyle/>
        <a:p>
          <a:endParaRPr lang="pl-PL"/>
        </a:p>
      </dgm:t>
    </dgm:pt>
    <dgm:pt modelId="{5799F276-3543-4BC6-B369-1D7F42784411}">
      <dgm:prSet phldrT="[Tekst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pl-PL" smtClean="0">
              <a:solidFill>
                <a:schemeClr val="tx1">
                  <a:lumMod val="95000"/>
                  <a:lumOff val="5000"/>
                </a:schemeClr>
              </a:solidFill>
            </a:rPr>
            <a:t>BENEFICJENCI</a:t>
          </a:r>
          <a:endParaRPr lang="pl-PL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BDE86360-AFF0-4C98-8258-92B10DADD2D0}" type="sibTrans" cxnId="{4361466A-3152-4DDE-9A49-3E592F163AE9}">
      <dgm:prSet/>
      <dgm:spPr/>
      <dgm:t>
        <a:bodyPr/>
        <a:lstStyle/>
        <a:p>
          <a:endParaRPr lang="pl-PL"/>
        </a:p>
      </dgm:t>
    </dgm:pt>
    <dgm:pt modelId="{FD0E5C91-5A3E-4E5F-981C-51A24BB9509D}" type="parTrans" cxnId="{4361466A-3152-4DDE-9A49-3E592F163AE9}">
      <dgm:prSet/>
      <dgm:spPr/>
      <dgm:t>
        <a:bodyPr/>
        <a:lstStyle/>
        <a:p>
          <a:endParaRPr lang="pl-PL"/>
        </a:p>
      </dgm:t>
    </dgm:pt>
    <dgm:pt modelId="{DA1CB4B0-CC9C-47AD-AC5A-9A83B7BC448B}">
      <dgm:prSet phldrT="[Tekst]"/>
      <dgm:spPr>
        <a:solidFill>
          <a:srgbClr val="FF0000"/>
        </a:solidFill>
      </dgm:spPr>
      <dgm:t>
        <a:bodyPr/>
        <a:lstStyle/>
        <a:p>
          <a:r>
            <a:rPr lang="pl-PL" dirty="0">
              <a:solidFill>
                <a:schemeClr val="bg1"/>
              </a:solidFill>
            </a:rPr>
            <a:t>KGHM Miedź</a:t>
          </a:r>
        </a:p>
      </dgm:t>
    </dgm:pt>
    <dgm:pt modelId="{5D637AFC-C176-46FA-8B86-A9FD4204038A}" type="parTrans" cxnId="{42687B4F-9FC1-4C6E-8D6F-5D297C66469C}">
      <dgm:prSet/>
      <dgm:spPr/>
      <dgm:t>
        <a:bodyPr/>
        <a:lstStyle/>
        <a:p>
          <a:endParaRPr lang="pl-PL"/>
        </a:p>
      </dgm:t>
    </dgm:pt>
    <dgm:pt modelId="{B4F8D53B-848A-43D6-AC13-D30569B6D73A}" type="sibTrans" cxnId="{42687B4F-9FC1-4C6E-8D6F-5D297C66469C}">
      <dgm:prSet/>
      <dgm:spPr/>
      <dgm:t>
        <a:bodyPr/>
        <a:lstStyle/>
        <a:p>
          <a:endParaRPr lang="pl-PL"/>
        </a:p>
      </dgm:t>
    </dgm:pt>
    <dgm:pt modelId="{BCCB60E1-6925-4B84-BF3D-E1F62A2C4C2D}" type="pres">
      <dgm:prSet presAssocID="{CADBD0A2-52F8-466C-9087-2820B352EA7C}" presName="Name0" presStyleCnt="0">
        <dgm:presLayoutVars>
          <dgm:chPref val="1"/>
          <dgm:dir val="rev"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C459C692-4BB2-434D-81E5-B3C981F8F4A3}" type="pres">
      <dgm:prSet presAssocID="{5799F276-3543-4BC6-B369-1D7F42784411}" presName="root1" presStyleCnt="0"/>
      <dgm:spPr/>
    </dgm:pt>
    <dgm:pt modelId="{DD1E0A2A-1289-469D-A183-A34E044F015B}" type="pres">
      <dgm:prSet presAssocID="{5799F276-3543-4BC6-B369-1D7F42784411}" presName="LevelOneTextNode" presStyleLbl="node0" presStyleIdx="0" presStyleCnt="1" custAng="0" custScaleX="150677" custScaleY="81274" custLinFactX="31343" custLinFactNeighborX="100000" custLinFactNeighborY="-1743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FC0849FF-E9EB-4D38-A4A7-CE4728826D64}" type="pres">
      <dgm:prSet presAssocID="{5799F276-3543-4BC6-B369-1D7F42784411}" presName="level2hierChild" presStyleCnt="0"/>
      <dgm:spPr/>
    </dgm:pt>
    <dgm:pt modelId="{D1BC7355-B486-4811-BF70-517C2C900567}" type="pres">
      <dgm:prSet presAssocID="{DB3BB451-651F-4924-ACC1-5E87CBF284A1}" presName="conn2-1" presStyleLbl="parChTrans1D2" presStyleIdx="0" presStyleCnt="4"/>
      <dgm:spPr/>
      <dgm:t>
        <a:bodyPr/>
        <a:lstStyle/>
        <a:p>
          <a:endParaRPr lang="pl-PL"/>
        </a:p>
      </dgm:t>
    </dgm:pt>
    <dgm:pt modelId="{7AE40CA9-1AD7-4BC0-B5CE-A1607DB8EEB5}" type="pres">
      <dgm:prSet presAssocID="{DB3BB451-651F-4924-ACC1-5E87CBF284A1}" presName="connTx" presStyleLbl="parChTrans1D2" presStyleIdx="0" presStyleCnt="4"/>
      <dgm:spPr/>
      <dgm:t>
        <a:bodyPr/>
        <a:lstStyle/>
        <a:p>
          <a:endParaRPr lang="pl-PL"/>
        </a:p>
      </dgm:t>
    </dgm:pt>
    <dgm:pt modelId="{2D1CBA5B-EA58-47FC-8245-C8B70427CA38}" type="pres">
      <dgm:prSet presAssocID="{F2CA2572-E096-4417-A9D2-DF9DE12E964C}" presName="root2" presStyleCnt="0"/>
      <dgm:spPr/>
    </dgm:pt>
    <dgm:pt modelId="{16F2F71A-8E31-4DDD-AAB2-938C8431EA30}" type="pres">
      <dgm:prSet presAssocID="{F2CA2572-E096-4417-A9D2-DF9DE12E964C}" presName="LevelTwoTextNode" presStyleLbl="node2" presStyleIdx="0" presStyleCnt="4" custScaleX="99659" custScaleY="103470" custLinFactNeighborX="-43652" custLinFactNeighborY="-18771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89440D41-F0A3-4C1F-A6FF-6678BBAF5696}" type="pres">
      <dgm:prSet presAssocID="{F2CA2572-E096-4417-A9D2-DF9DE12E964C}" presName="level3hierChild" presStyleCnt="0"/>
      <dgm:spPr/>
    </dgm:pt>
    <dgm:pt modelId="{7510E663-1595-453E-9E3B-DBC9B1FA8126}" type="pres">
      <dgm:prSet presAssocID="{A9E6A4E9-C79D-4F74-84AF-960B64F2DC85}" presName="conn2-1" presStyleLbl="parChTrans1D2" presStyleIdx="1" presStyleCnt="4"/>
      <dgm:spPr/>
      <dgm:t>
        <a:bodyPr/>
        <a:lstStyle/>
        <a:p>
          <a:endParaRPr lang="pl-PL"/>
        </a:p>
      </dgm:t>
    </dgm:pt>
    <dgm:pt modelId="{351628AD-42A9-4BEB-A791-FD9A3906CA3B}" type="pres">
      <dgm:prSet presAssocID="{A9E6A4E9-C79D-4F74-84AF-960B64F2DC85}" presName="connTx" presStyleLbl="parChTrans1D2" presStyleIdx="1" presStyleCnt="4"/>
      <dgm:spPr/>
      <dgm:t>
        <a:bodyPr/>
        <a:lstStyle/>
        <a:p>
          <a:endParaRPr lang="pl-PL"/>
        </a:p>
      </dgm:t>
    </dgm:pt>
    <dgm:pt modelId="{C6389CCA-686B-4B68-A976-8EAFE0A71DFA}" type="pres">
      <dgm:prSet presAssocID="{21541954-6FF1-41DA-AC4B-57D5320B29EA}" presName="root2" presStyleCnt="0"/>
      <dgm:spPr/>
    </dgm:pt>
    <dgm:pt modelId="{6810BF97-C9A0-4ADE-B8A4-514631947586}" type="pres">
      <dgm:prSet presAssocID="{21541954-6FF1-41DA-AC4B-57D5320B29EA}" presName="LevelTwoTextNode" presStyleLbl="node2" presStyleIdx="1" presStyleCnt="4" custLinFactNeighborX="-43258" custLinFactNeighborY="-2304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D2DDE6A2-5718-43E0-A960-18AE49DEECC9}" type="pres">
      <dgm:prSet presAssocID="{21541954-6FF1-41DA-AC4B-57D5320B29EA}" presName="level3hierChild" presStyleCnt="0"/>
      <dgm:spPr/>
    </dgm:pt>
    <dgm:pt modelId="{34942CD8-DA68-479A-BB73-82D8067251E4}" type="pres">
      <dgm:prSet presAssocID="{6F9415E1-56B6-4280-BC2A-AEF6CC71755E}" presName="conn2-1" presStyleLbl="parChTrans1D2" presStyleIdx="2" presStyleCnt="4"/>
      <dgm:spPr/>
      <dgm:t>
        <a:bodyPr/>
        <a:lstStyle/>
        <a:p>
          <a:endParaRPr lang="pl-PL"/>
        </a:p>
      </dgm:t>
    </dgm:pt>
    <dgm:pt modelId="{FE897B78-B401-4F72-882A-83095EDDA640}" type="pres">
      <dgm:prSet presAssocID="{6F9415E1-56B6-4280-BC2A-AEF6CC71755E}" presName="connTx" presStyleLbl="parChTrans1D2" presStyleIdx="2" presStyleCnt="4"/>
      <dgm:spPr/>
      <dgm:t>
        <a:bodyPr/>
        <a:lstStyle/>
        <a:p>
          <a:endParaRPr lang="pl-PL"/>
        </a:p>
      </dgm:t>
    </dgm:pt>
    <dgm:pt modelId="{5AD89B7B-DA8B-4580-9CB9-9A09568AA75C}" type="pres">
      <dgm:prSet presAssocID="{872BAAE3-A9BE-4F7E-870E-C00E59FB3391}" presName="root2" presStyleCnt="0"/>
      <dgm:spPr/>
    </dgm:pt>
    <dgm:pt modelId="{7A7562DD-44D0-48B6-B01B-44BE27AA7BC6}" type="pres">
      <dgm:prSet presAssocID="{872BAAE3-A9BE-4F7E-870E-C00E59FB3391}" presName="LevelTwoTextNode" presStyleLbl="node2" presStyleIdx="2" presStyleCnt="4" custScaleY="102811" custLinFactNeighborX="-44655" custLinFactNeighborY="-25633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832406A8-1374-48F7-8981-C7ADC5B4A12B}" type="pres">
      <dgm:prSet presAssocID="{872BAAE3-A9BE-4F7E-870E-C00E59FB3391}" presName="level3hierChild" presStyleCnt="0"/>
      <dgm:spPr/>
    </dgm:pt>
    <dgm:pt modelId="{7722A94C-96AE-4EDC-B0F5-03A04790A6D5}" type="pres">
      <dgm:prSet presAssocID="{5D637AFC-C176-46FA-8B86-A9FD4204038A}" presName="conn2-1" presStyleLbl="parChTrans1D2" presStyleIdx="3" presStyleCnt="4"/>
      <dgm:spPr/>
      <dgm:t>
        <a:bodyPr/>
        <a:lstStyle/>
        <a:p>
          <a:endParaRPr lang="pl-PL"/>
        </a:p>
      </dgm:t>
    </dgm:pt>
    <dgm:pt modelId="{14372DA1-8BB4-4D67-874E-041D606C488C}" type="pres">
      <dgm:prSet presAssocID="{5D637AFC-C176-46FA-8B86-A9FD4204038A}" presName="connTx" presStyleLbl="parChTrans1D2" presStyleIdx="3" presStyleCnt="4"/>
      <dgm:spPr/>
      <dgm:t>
        <a:bodyPr/>
        <a:lstStyle/>
        <a:p>
          <a:endParaRPr lang="pl-PL"/>
        </a:p>
      </dgm:t>
    </dgm:pt>
    <dgm:pt modelId="{8FDD4EB4-7482-46EE-810C-9A38B4CE9F7E}" type="pres">
      <dgm:prSet presAssocID="{DA1CB4B0-CC9C-47AD-AC5A-9A83B7BC448B}" presName="root2" presStyleCnt="0"/>
      <dgm:spPr/>
    </dgm:pt>
    <dgm:pt modelId="{E6971E19-F4F8-4054-88C7-E6403FF796B5}" type="pres">
      <dgm:prSet presAssocID="{DA1CB4B0-CC9C-47AD-AC5A-9A83B7BC448B}" presName="LevelTwoTextNode" presStyleLbl="node2" presStyleIdx="3" presStyleCnt="4" custLinFactNeighborX="-43257" custLinFactNeighborY="-3050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057D44AA-C655-4352-BA50-86AEE369B165}" type="pres">
      <dgm:prSet presAssocID="{DA1CB4B0-CC9C-47AD-AC5A-9A83B7BC448B}" presName="level3hierChild" presStyleCnt="0"/>
      <dgm:spPr/>
    </dgm:pt>
  </dgm:ptLst>
  <dgm:cxnLst>
    <dgm:cxn modelId="{FF6A748B-D105-41A1-873D-D189FBF5FFDC}" srcId="{5799F276-3543-4BC6-B369-1D7F42784411}" destId="{21541954-6FF1-41DA-AC4B-57D5320B29EA}" srcOrd="1" destOrd="0" parTransId="{A9E6A4E9-C79D-4F74-84AF-960B64F2DC85}" sibTransId="{A9717D92-F72D-41CB-BC7E-D0FA65CF7966}"/>
    <dgm:cxn modelId="{B7F96EF1-096C-42CE-9A4B-74B2DC8C0B55}" type="presOf" srcId="{DA1CB4B0-CC9C-47AD-AC5A-9A83B7BC448B}" destId="{E6971E19-F4F8-4054-88C7-E6403FF796B5}" srcOrd="0" destOrd="0" presId="urn:microsoft.com/office/officeart/2008/layout/HorizontalMultiLevelHierarchy"/>
    <dgm:cxn modelId="{D7A7393E-BC36-48CB-A916-86F4D33874AB}" type="presOf" srcId="{21541954-6FF1-41DA-AC4B-57D5320B29EA}" destId="{6810BF97-C9A0-4ADE-B8A4-514631947586}" srcOrd="0" destOrd="0" presId="urn:microsoft.com/office/officeart/2008/layout/HorizontalMultiLevelHierarchy"/>
    <dgm:cxn modelId="{DA98F8F8-C558-4ED8-97CC-F479D05891D4}" type="presOf" srcId="{A9E6A4E9-C79D-4F74-84AF-960B64F2DC85}" destId="{351628AD-42A9-4BEB-A791-FD9A3906CA3B}" srcOrd="1" destOrd="0" presId="urn:microsoft.com/office/officeart/2008/layout/HorizontalMultiLevelHierarchy"/>
    <dgm:cxn modelId="{DE313885-6380-4D1C-85BF-BFF9ED08CB63}" type="presOf" srcId="{CADBD0A2-52F8-466C-9087-2820B352EA7C}" destId="{BCCB60E1-6925-4B84-BF3D-E1F62A2C4C2D}" srcOrd="0" destOrd="0" presId="urn:microsoft.com/office/officeart/2008/layout/HorizontalMultiLevelHierarchy"/>
    <dgm:cxn modelId="{67B256B1-FB26-4198-B014-EF5586FD235C}" type="presOf" srcId="{5799F276-3543-4BC6-B369-1D7F42784411}" destId="{DD1E0A2A-1289-469D-A183-A34E044F015B}" srcOrd="0" destOrd="0" presId="urn:microsoft.com/office/officeart/2008/layout/HorizontalMultiLevelHierarchy"/>
    <dgm:cxn modelId="{C8AABDA8-5E85-453B-AD3B-6EF24C6C0C92}" srcId="{5799F276-3543-4BC6-B369-1D7F42784411}" destId="{872BAAE3-A9BE-4F7E-870E-C00E59FB3391}" srcOrd="2" destOrd="0" parTransId="{6F9415E1-56B6-4280-BC2A-AEF6CC71755E}" sibTransId="{B1A06FD6-19D4-4094-AAFF-3D870804FF8F}"/>
    <dgm:cxn modelId="{D16C49D4-4A91-48F4-8C85-A17E0CF86D18}" type="presOf" srcId="{A9E6A4E9-C79D-4F74-84AF-960B64F2DC85}" destId="{7510E663-1595-453E-9E3B-DBC9B1FA8126}" srcOrd="0" destOrd="0" presId="urn:microsoft.com/office/officeart/2008/layout/HorizontalMultiLevelHierarchy"/>
    <dgm:cxn modelId="{20372691-8343-44F6-B3B8-DABC2AD12423}" type="presOf" srcId="{DB3BB451-651F-4924-ACC1-5E87CBF284A1}" destId="{7AE40CA9-1AD7-4BC0-B5CE-A1607DB8EEB5}" srcOrd="1" destOrd="0" presId="urn:microsoft.com/office/officeart/2008/layout/HorizontalMultiLevelHierarchy"/>
    <dgm:cxn modelId="{23F15295-7025-402A-A949-88DB76ED3AA4}" type="presOf" srcId="{872BAAE3-A9BE-4F7E-870E-C00E59FB3391}" destId="{7A7562DD-44D0-48B6-B01B-44BE27AA7BC6}" srcOrd="0" destOrd="0" presId="urn:microsoft.com/office/officeart/2008/layout/HorizontalMultiLevelHierarchy"/>
    <dgm:cxn modelId="{42F0A68D-28AC-4645-BF47-9F030A55BB30}" type="presOf" srcId="{6F9415E1-56B6-4280-BC2A-AEF6CC71755E}" destId="{FE897B78-B401-4F72-882A-83095EDDA640}" srcOrd="1" destOrd="0" presId="urn:microsoft.com/office/officeart/2008/layout/HorizontalMultiLevelHierarchy"/>
    <dgm:cxn modelId="{84D23613-8809-41D2-965F-5B84C2DD2CA8}" type="presOf" srcId="{F2CA2572-E096-4417-A9D2-DF9DE12E964C}" destId="{16F2F71A-8E31-4DDD-AAB2-938C8431EA30}" srcOrd="0" destOrd="0" presId="urn:microsoft.com/office/officeart/2008/layout/HorizontalMultiLevelHierarchy"/>
    <dgm:cxn modelId="{BA1FF0DD-2198-49F6-975B-75445B80E530}" type="presOf" srcId="{6F9415E1-56B6-4280-BC2A-AEF6CC71755E}" destId="{34942CD8-DA68-479A-BB73-82D8067251E4}" srcOrd="0" destOrd="0" presId="urn:microsoft.com/office/officeart/2008/layout/HorizontalMultiLevelHierarchy"/>
    <dgm:cxn modelId="{4361466A-3152-4DDE-9A49-3E592F163AE9}" srcId="{CADBD0A2-52F8-466C-9087-2820B352EA7C}" destId="{5799F276-3543-4BC6-B369-1D7F42784411}" srcOrd="0" destOrd="0" parTransId="{FD0E5C91-5A3E-4E5F-981C-51A24BB9509D}" sibTransId="{BDE86360-AFF0-4C98-8258-92B10DADD2D0}"/>
    <dgm:cxn modelId="{BAC20411-31D8-4F13-96A2-0ECD3D973FBF}" type="presOf" srcId="{5D637AFC-C176-46FA-8B86-A9FD4204038A}" destId="{14372DA1-8BB4-4D67-874E-041D606C488C}" srcOrd="1" destOrd="0" presId="urn:microsoft.com/office/officeart/2008/layout/HorizontalMultiLevelHierarchy"/>
    <dgm:cxn modelId="{686E3979-225E-47D6-BF3A-A08C3D382926}" type="presOf" srcId="{5D637AFC-C176-46FA-8B86-A9FD4204038A}" destId="{7722A94C-96AE-4EDC-B0F5-03A04790A6D5}" srcOrd="0" destOrd="0" presId="urn:microsoft.com/office/officeart/2008/layout/HorizontalMultiLevelHierarchy"/>
    <dgm:cxn modelId="{42687B4F-9FC1-4C6E-8D6F-5D297C66469C}" srcId="{5799F276-3543-4BC6-B369-1D7F42784411}" destId="{DA1CB4B0-CC9C-47AD-AC5A-9A83B7BC448B}" srcOrd="3" destOrd="0" parTransId="{5D637AFC-C176-46FA-8B86-A9FD4204038A}" sibTransId="{B4F8D53B-848A-43D6-AC13-D30569B6D73A}"/>
    <dgm:cxn modelId="{310680DD-6BA0-4BF6-8930-72857EA4E61B}" type="presOf" srcId="{DB3BB451-651F-4924-ACC1-5E87CBF284A1}" destId="{D1BC7355-B486-4811-BF70-517C2C900567}" srcOrd="0" destOrd="0" presId="urn:microsoft.com/office/officeart/2008/layout/HorizontalMultiLevelHierarchy"/>
    <dgm:cxn modelId="{72DB3874-DDF5-4AF8-90C9-039A4089571B}" srcId="{5799F276-3543-4BC6-B369-1D7F42784411}" destId="{F2CA2572-E096-4417-A9D2-DF9DE12E964C}" srcOrd="0" destOrd="0" parTransId="{DB3BB451-651F-4924-ACC1-5E87CBF284A1}" sibTransId="{544B7129-8ECA-4475-A66D-2FDFA22E1728}"/>
    <dgm:cxn modelId="{E10397AE-9DC0-4590-A43C-6826C0DEE0AE}" type="presParOf" srcId="{BCCB60E1-6925-4B84-BF3D-E1F62A2C4C2D}" destId="{C459C692-4BB2-434D-81E5-B3C981F8F4A3}" srcOrd="0" destOrd="0" presId="urn:microsoft.com/office/officeart/2008/layout/HorizontalMultiLevelHierarchy"/>
    <dgm:cxn modelId="{E866C450-D853-49B7-848F-261EE3A5BF0C}" type="presParOf" srcId="{C459C692-4BB2-434D-81E5-B3C981F8F4A3}" destId="{DD1E0A2A-1289-469D-A183-A34E044F015B}" srcOrd="0" destOrd="0" presId="urn:microsoft.com/office/officeart/2008/layout/HorizontalMultiLevelHierarchy"/>
    <dgm:cxn modelId="{D9FA869D-BCC5-4FE1-ACE2-3DC088CA66BD}" type="presParOf" srcId="{C459C692-4BB2-434D-81E5-B3C981F8F4A3}" destId="{FC0849FF-E9EB-4D38-A4A7-CE4728826D64}" srcOrd="1" destOrd="0" presId="urn:microsoft.com/office/officeart/2008/layout/HorizontalMultiLevelHierarchy"/>
    <dgm:cxn modelId="{AC349F6F-14AB-42FF-B19C-EFC961F8A4E4}" type="presParOf" srcId="{FC0849FF-E9EB-4D38-A4A7-CE4728826D64}" destId="{D1BC7355-B486-4811-BF70-517C2C900567}" srcOrd="0" destOrd="0" presId="urn:microsoft.com/office/officeart/2008/layout/HorizontalMultiLevelHierarchy"/>
    <dgm:cxn modelId="{7A13A9B8-5176-411A-BD38-204999780C0F}" type="presParOf" srcId="{D1BC7355-B486-4811-BF70-517C2C900567}" destId="{7AE40CA9-1AD7-4BC0-B5CE-A1607DB8EEB5}" srcOrd="0" destOrd="0" presId="urn:microsoft.com/office/officeart/2008/layout/HorizontalMultiLevelHierarchy"/>
    <dgm:cxn modelId="{63059C50-5C18-48D7-9F4D-07F40786DF67}" type="presParOf" srcId="{FC0849FF-E9EB-4D38-A4A7-CE4728826D64}" destId="{2D1CBA5B-EA58-47FC-8245-C8B70427CA38}" srcOrd="1" destOrd="0" presId="urn:microsoft.com/office/officeart/2008/layout/HorizontalMultiLevelHierarchy"/>
    <dgm:cxn modelId="{8D1D649F-6962-471A-A7E8-1F9F114B6821}" type="presParOf" srcId="{2D1CBA5B-EA58-47FC-8245-C8B70427CA38}" destId="{16F2F71A-8E31-4DDD-AAB2-938C8431EA30}" srcOrd="0" destOrd="0" presId="urn:microsoft.com/office/officeart/2008/layout/HorizontalMultiLevelHierarchy"/>
    <dgm:cxn modelId="{8328B65D-AC84-4C90-AEC5-734553C1A04D}" type="presParOf" srcId="{2D1CBA5B-EA58-47FC-8245-C8B70427CA38}" destId="{89440D41-F0A3-4C1F-A6FF-6678BBAF5696}" srcOrd="1" destOrd="0" presId="urn:microsoft.com/office/officeart/2008/layout/HorizontalMultiLevelHierarchy"/>
    <dgm:cxn modelId="{E05B4FC7-819C-45F5-A833-B4EDDEF7F95B}" type="presParOf" srcId="{FC0849FF-E9EB-4D38-A4A7-CE4728826D64}" destId="{7510E663-1595-453E-9E3B-DBC9B1FA8126}" srcOrd="2" destOrd="0" presId="urn:microsoft.com/office/officeart/2008/layout/HorizontalMultiLevelHierarchy"/>
    <dgm:cxn modelId="{D1F4AEEE-7E83-450A-9AF1-E7D65DB95596}" type="presParOf" srcId="{7510E663-1595-453E-9E3B-DBC9B1FA8126}" destId="{351628AD-42A9-4BEB-A791-FD9A3906CA3B}" srcOrd="0" destOrd="0" presId="urn:microsoft.com/office/officeart/2008/layout/HorizontalMultiLevelHierarchy"/>
    <dgm:cxn modelId="{9C171558-F117-43AA-8201-D2FD92A61BC2}" type="presParOf" srcId="{FC0849FF-E9EB-4D38-A4A7-CE4728826D64}" destId="{C6389CCA-686B-4B68-A976-8EAFE0A71DFA}" srcOrd="3" destOrd="0" presId="urn:microsoft.com/office/officeart/2008/layout/HorizontalMultiLevelHierarchy"/>
    <dgm:cxn modelId="{E765538C-959F-4149-91CA-B74A93FF2FAF}" type="presParOf" srcId="{C6389CCA-686B-4B68-A976-8EAFE0A71DFA}" destId="{6810BF97-C9A0-4ADE-B8A4-514631947586}" srcOrd="0" destOrd="0" presId="urn:microsoft.com/office/officeart/2008/layout/HorizontalMultiLevelHierarchy"/>
    <dgm:cxn modelId="{9B94D02C-842A-43A7-85EC-CDA88054303D}" type="presParOf" srcId="{C6389CCA-686B-4B68-A976-8EAFE0A71DFA}" destId="{D2DDE6A2-5718-43E0-A960-18AE49DEECC9}" srcOrd="1" destOrd="0" presId="urn:microsoft.com/office/officeart/2008/layout/HorizontalMultiLevelHierarchy"/>
    <dgm:cxn modelId="{3BA6DC67-6F0E-4FFC-A827-EAF568B545C6}" type="presParOf" srcId="{FC0849FF-E9EB-4D38-A4A7-CE4728826D64}" destId="{34942CD8-DA68-479A-BB73-82D8067251E4}" srcOrd="4" destOrd="0" presId="urn:microsoft.com/office/officeart/2008/layout/HorizontalMultiLevelHierarchy"/>
    <dgm:cxn modelId="{37973356-7D4D-4911-B0B7-3E47B32A1F37}" type="presParOf" srcId="{34942CD8-DA68-479A-BB73-82D8067251E4}" destId="{FE897B78-B401-4F72-882A-83095EDDA640}" srcOrd="0" destOrd="0" presId="urn:microsoft.com/office/officeart/2008/layout/HorizontalMultiLevelHierarchy"/>
    <dgm:cxn modelId="{EB0C9DD8-C9FF-4EC3-8897-E4EC90B22681}" type="presParOf" srcId="{FC0849FF-E9EB-4D38-A4A7-CE4728826D64}" destId="{5AD89B7B-DA8B-4580-9CB9-9A09568AA75C}" srcOrd="5" destOrd="0" presId="urn:microsoft.com/office/officeart/2008/layout/HorizontalMultiLevelHierarchy"/>
    <dgm:cxn modelId="{1358CC81-5B20-43D5-8DFC-3502B20630E1}" type="presParOf" srcId="{5AD89B7B-DA8B-4580-9CB9-9A09568AA75C}" destId="{7A7562DD-44D0-48B6-B01B-44BE27AA7BC6}" srcOrd="0" destOrd="0" presId="urn:microsoft.com/office/officeart/2008/layout/HorizontalMultiLevelHierarchy"/>
    <dgm:cxn modelId="{8E4ECD5E-3481-4588-915F-C5F4983EB224}" type="presParOf" srcId="{5AD89B7B-DA8B-4580-9CB9-9A09568AA75C}" destId="{832406A8-1374-48F7-8981-C7ADC5B4A12B}" srcOrd="1" destOrd="0" presId="urn:microsoft.com/office/officeart/2008/layout/HorizontalMultiLevelHierarchy"/>
    <dgm:cxn modelId="{068BB52B-B644-4141-BD99-07EE5710D40B}" type="presParOf" srcId="{FC0849FF-E9EB-4D38-A4A7-CE4728826D64}" destId="{7722A94C-96AE-4EDC-B0F5-03A04790A6D5}" srcOrd="6" destOrd="0" presId="urn:microsoft.com/office/officeart/2008/layout/HorizontalMultiLevelHierarchy"/>
    <dgm:cxn modelId="{65DE0116-93B4-426C-9B4B-7AF1B259EACC}" type="presParOf" srcId="{7722A94C-96AE-4EDC-B0F5-03A04790A6D5}" destId="{14372DA1-8BB4-4D67-874E-041D606C488C}" srcOrd="0" destOrd="0" presId="urn:microsoft.com/office/officeart/2008/layout/HorizontalMultiLevelHierarchy"/>
    <dgm:cxn modelId="{A33623FE-AA00-41A4-B626-6D7A0085536D}" type="presParOf" srcId="{FC0849FF-E9EB-4D38-A4A7-CE4728826D64}" destId="{8FDD4EB4-7482-46EE-810C-9A38B4CE9F7E}" srcOrd="7" destOrd="0" presId="urn:microsoft.com/office/officeart/2008/layout/HorizontalMultiLevelHierarchy"/>
    <dgm:cxn modelId="{334EF567-FD6A-42A4-83F7-888F2078EA2C}" type="presParOf" srcId="{8FDD4EB4-7482-46EE-810C-9A38B4CE9F7E}" destId="{E6971E19-F4F8-4054-88C7-E6403FF796B5}" srcOrd="0" destOrd="0" presId="urn:microsoft.com/office/officeart/2008/layout/HorizontalMultiLevelHierarchy"/>
    <dgm:cxn modelId="{D08A9947-23C2-4C04-BB2C-9E278C62B037}" type="presParOf" srcId="{8FDD4EB4-7482-46EE-810C-9A38B4CE9F7E}" destId="{057D44AA-C655-4352-BA50-86AEE369B165}" srcOrd="1" destOrd="0" presId="urn:microsoft.com/office/officeart/2008/layout/HorizontalMultiLevelHierarchy"/>
  </dgm:cxnLst>
  <dgm:bg>
    <a:effectLst/>
  </dgm:bg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22A94C-96AE-4EDC-B0F5-03A04790A6D5}">
      <dsp:nvSpPr>
        <dsp:cNvPr id="0" name=""/>
        <dsp:cNvSpPr/>
      </dsp:nvSpPr>
      <dsp:spPr>
        <a:xfrm>
          <a:off x="3082379" y="2378381"/>
          <a:ext cx="3172864" cy="1585488"/>
        </a:xfrm>
        <a:custGeom>
          <a:avLst/>
          <a:gdLst/>
          <a:ahLst/>
          <a:cxnLst/>
          <a:rect l="0" t="0" r="0" b="0"/>
          <a:pathLst>
            <a:path>
              <a:moveTo>
                <a:pt x="3172864" y="0"/>
              </a:moveTo>
              <a:lnTo>
                <a:pt x="1586432" y="0"/>
              </a:lnTo>
              <a:lnTo>
                <a:pt x="1586432" y="1585488"/>
              </a:lnTo>
              <a:lnTo>
                <a:pt x="0" y="1585488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200" kern="1200"/>
        </a:p>
      </dsp:txBody>
      <dsp:txXfrm>
        <a:off x="4580138" y="3082451"/>
        <a:ext cx="177347" cy="177347"/>
      </dsp:txXfrm>
    </dsp:sp>
    <dsp:sp modelId="{34942CD8-DA68-479A-BB73-82D8067251E4}">
      <dsp:nvSpPr>
        <dsp:cNvPr id="0" name=""/>
        <dsp:cNvSpPr/>
      </dsp:nvSpPr>
      <dsp:spPr>
        <a:xfrm>
          <a:off x="3071486" y="2378381"/>
          <a:ext cx="3183757" cy="447385"/>
        </a:xfrm>
        <a:custGeom>
          <a:avLst/>
          <a:gdLst/>
          <a:ahLst/>
          <a:cxnLst/>
          <a:rect l="0" t="0" r="0" b="0"/>
          <a:pathLst>
            <a:path>
              <a:moveTo>
                <a:pt x="3183757" y="0"/>
              </a:moveTo>
              <a:lnTo>
                <a:pt x="1591878" y="0"/>
              </a:lnTo>
              <a:lnTo>
                <a:pt x="1591878" y="447385"/>
              </a:lnTo>
              <a:lnTo>
                <a:pt x="0" y="447385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100" kern="1200"/>
        </a:p>
      </dsp:txBody>
      <dsp:txXfrm>
        <a:off x="4582989" y="2521698"/>
        <a:ext cx="160751" cy="160751"/>
      </dsp:txXfrm>
    </dsp:sp>
    <dsp:sp modelId="{7510E663-1595-453E-9E3B-DBC9B1FA8126}">
      <dsp:nvSpPr>
        <dsp:cNvPr id="0" name=""/>
        <dsp:cNvSpPr/>
      </dsp:nvSpPr>
      <dsp:spPr>
        <a:xfrm>
          <a:off x="3082348" y="1666332"/>
          <a:ext cx="3172894" cy="712049"/>
        </a:xfrm>
        <a:custGeom>
          <a:avLst/>
          <a:gdLst/>
          <a:ahLst/>
          <a:cxnLst/>
          <a:rect l="0" t="0" r="0" b="0"/>
          <a:pathLst>
            <a:path>
              <a:moveTo>
                <a:pt x="3172894" y="712049"/>
              </a:moveTo>
              <a:lnTo>
                <a:pt x="1586447" y="712049"/>
              </a:lnTo>
              <a:lnTo>
                <a:pt x="1586447" y="0"/>
              </a:lnTo>
              <a:lnTo>
                <a:pt x="0" y="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100" kern="1200"/>
        </a:p>
      </dsp:txBody>
      <dsp:txXfrm>
        <a:off x="4587501" y="1941061"/>
        <a:ext cx="162590" cy="162590"/>
      </dsp:txXfrm>
    </dsp:sp>
    <dsp:sp modelId="{D1BC7355-B486-4811-BF70-517C2C900567}">
      <dsp:nvSpPr>
        <dsp:cNvPr id="0" name=""/>
        <dsp:cNvSpPr/>
      </dsp:nvSpPr>
      <dsp:spPr>
        <a:xfrm>
          <a:off x="3070247" y="519543"/>
          <a:ext cx="3184996" cy="1858837"/>
        </a:xfrm>
        <a:custGeom>
          <a:avLst/>
          <a:gdLst/>
          <a:ahLst/>
          <a:cxnLst/>
          <a:rect l="0" t="0" r="0" b="0"/>
          <a:pathLst>
            <a:path>
              <a:moveTo>
                <a:pt x="3184996" y="1858837"/>
              </a:moveTo>
              <a:lnTo>
                <a:pt x="1592498" y="1858837"/>
              </a:lnTo>
              <a:lnTo>
                <a:pt x="1592498" y="0"/>
              </a:lnTo>
              <a:lnTo>
                <a:pt x="0" y="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300" kern="1200"/>
        </a:p>
      </dsp:txBody>
      <dsp:txXfrm>
        <a:off x="4570551" y="1356768"/>
        <a:ext cx="184387" cy="184387"/>
      </dsp:txXfrm>
    </dsp:sp>
    <dsp:sp modelId="{DD1E0A2A-1289-469D-A183-A34E044F015B}">
      <dsp:nvSpPr>
        <dsp:cNvPr id="0" name=""/>
        <dsp:cNvSpPr/>
      </dsp:nvSpPr>
      <dsp:spPr>
        <a:xfrm rot="5400000">
          <a:off x="4957911" y="1672890"/>
          <a:ext cx="4005648" cy="1410982"/>
        </a:xfrm>
        <a:prstGeom prst="rect">
          <a:avLst/>
        </a:prstGeom>
        <a:solidFill>
          <a:schemeClr val="accent1">
            <a:lumMod val="75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5400" kern="1200" smtClean="0">
              <a:solidFill>
                <a:schemeClr val="tx1">
                  <a:lumMod val="95000"/>
                  <a:lumOff val="5000"/>
                </a:schemeClr>
              </a:solidFill>
            </a:rPr>
            <a:t>BENEFICJENCI</a:t>
          </a:r>
          <a:endParaRPr lang="pl-PL" sz="5400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>
        <a:off x="4957911" y="1672890"/>
        <a:ext cx="4005648" cy="1410982"/>
      </dsp:txXfrm>
    </dsp:sp>
    <dsp:sp modelId="{16F2F71A-8E31-4DDD-AAB2-938C8431EA30}">
      <dsp:nvSpPr>
        <dsp:cNvPr id="0" name=""/>
        <dsp:cNvSpPr/>
      </dsp:nvSpPr>
      <dsp:spPr>
        <a:xfrm>
          <a:off x="9234" y="35082"/>
          <a:ext cx="3061012" cy="968922"/>
        </a:xfrm>
        <a:prstGeom prst="rect">
          <a:avLst/>
        </a:prstGeom>
        <a:solidFill>
          <a:srgbClr val="FF0000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100" kern="1200" dirty="0">
              <a:solidFill>
                <a:schemeClr val="bg1"/>
              </a:solidFill>
            </a:rPr>
            <a:t>Ministerstwo Zdrowia</a:t>
          </a:r>
        </a:p>
      </dsp:txBody>
      <dsp:txXfrm>
        <a:off x="9234" y="35082"/>
        <a:ext cx="3061012" cy="968922"/>
      </dsp:txXfrm>
    </dsp:sp>
    <dsp:sp modelId="{6810BF97-C9A0-4ADE-B8A4-514631947586}">
      <dsp:nvSpPr>
        <dsp:cNvPr id="0" name=""/>
        <dsp:cNvSpPr/>
      </dsp:nvSpPr>
      <dsp:spPr>
        <a:xfrm>
          <a:off x="10862" y="1198117"/>
          <a:ext cx="3071486" cy="936428"/>
        </a:xfrm>
        <a:prstGeom prst="rect">
          <a:avLst/>
        </a:prstGeom>
        <a:solidFill>
          <a:srgbClr val="FF0000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100" kern="1200" dirty="0">
              <a:solidFill>
                <a:schemeClr val="bg1"/>
              </a:solidFill>
            </a:rPr>
            <a:t>Świętokrzyski Urząd Wojewódzki</a:t>
          </a:r>
        </a:p>
      </dsp:txBody>
      <dsp:txXfrm>
        <a:off x="10862" y="1198117"/>
        <a:ext cx="3071486" cy="936428"/>
      </dsp:txXfrm>
    </dsp:sp>
    <dsp:sp modelId="{7A7562DD-44D0-48B6-B01B-44BE27AA7BC6}">
      <dsp:nvSpPr>
        <dsp:cNvPr id="0" name=""/>
        <dsp:cNvSpPr/>
      </dsp:nvSpPr>
      <dsp:spPr>
        <a:xfrm>
          <a:off x="0" y="2344390"/>
          <a:ext cx="3071486" cy="962751"/>
        </a:xfrm>
        <a:prstGeom prst="rect">
          <a:avLst/>
        </a:prstGeom>
        <a:solidFill>
          <a:srgbClr val="FF0000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100" kern="1200" dirty="0">
              <a:solidFill>
                <a:schemeClr val="bg1"/>
              </a:solidFill>
            </a:rPr>
            <a:t>PKN Orlen </a:t>
          </a:r>
        </a:p>
      </dsp:txBody>
      <dsp:txXfrm>
        <a:off x="0" y="2344390"/>
        <a:ext cx="3071486" cy="962751"/>
      </dsp:txXfrm>
    </dsp:sp>
    <dsp:sp modelId="{E6971E19-F4F8-4054-88C7-E6403FF796B5}">
      <dsp:nvSpPr>
        <dsp:cNvPr id="0" name=""/>
        <dsp:cNvSpPr/>
      </dsp:nvSpPr>
      <dsp:spPr>
        <a:xfrm>
          <a:off x="10893" y="3495655"/>
          <a:ext cx="3071486" cy="936428"/>
        </a:xfrm>
        <a:prstGeom prst="rect">
          <a:avLst/>
        </a:prstGeom>
        <a:solidFill>
          <a:srgbClr val="FF0000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100" kern="1200" dirty="0">
              <a:solidFill>
                <a:schemeClr val="bg1"/>
              </a:solidFill>
            </a:rPr>
            <a:t>KGHM Miedź</a:t>
          </a:r>
        </a:p>
      </dsp:txBody>
      <dsp:txXfrm>
        <a:off x="10893" y="3495655"/>
        <a:ext cx="3071486" cy="9364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5586B-4149-4EC2-B580-216B390F8719}" type="datetimeFigureOut">
              <a:rPr lang="pl-PL" smtClean="0"/>
              <a:t>24.04.2020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0978A-ADC8-4939-B573-27AA24CEF3E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63260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5586B-4149-4EC2-B580-216B390F8719}" type="datetimeFigureOut">
              <a:rPr lang="pl-PL" smtClean="0"/>
              <a:t>24.04.2020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0978A-ADC8-4939-B573-27AA24CEF3E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6948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5586B-4149-4EC2-B580-216B390F8719}" type="datetimeFigureOut">
              <a:rPr lang="pl-PL" smtClean="0"/>
              <a:t>24.04.2020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0978A-ADC8-4939-B573-27AA24CEF3E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86556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5586B-4149-4EC2-B580-216B390F8719}" type="datetimeFigureOut">
              <a:rPr lang="pl-PL" smtClean="0"/>
              <a:t>24.04.2020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0978A-ADC8-4939-B573-27AA24CEF3E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42463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5586B-4149-4EC2-B580-216B390F8719}" type="datetimeFigureOut">
              <a:rPr lang="pl-PL" smtClean="0"/>
              <a:t>24.04.2020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0978A-ADC8-4939-B573-27AA24CEF3E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02650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5586B-4149-4EC2-B580-216B390F8719}" type="datetimeFigureOut">
              <a:rPr lang="pl-PL" smtClean="0"/>
              <a:t>24.04.2020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0978A-ADC8-4939-B573-27AA24CEF3E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79175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5586B-4149-4EC2-B580-216B390F8719}" type="datetimeFigureOut">
              <a:rPr lang="pl-PL" smtClean="0"/>
              <a:t>24.04.2020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0978A-ADC8-4939-B573-27AA24CEF3E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50698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5586B-4149-4EC2-B580-216B390F8719}" type="datetimeFigureOut">
              <a:rPr lang="pl-PL" smtClean="0"/>
              <a:t>24.04.2020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0978A-ADC8-4939-B573-27AA24CEF3E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17020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5586B-4149-4EC2-B580-216B390F8719}" type="datetimeFigureOut">
              <a:rPr lang="pl-PL" smtClean="0"/>
              <a:t>24.04.2020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0978A-ADC8-4939-B573-27AA24CEF3E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40083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5586B-4149-4EC2-B580-216B390F8719}" type="datetimeFigureOut">
              <a:rPr lang="pl-PL" smtClean="0"/>
              <a:t>24.04.2020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0978A-ADC8-4939-B573-27AA24CEF3E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53725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5586B-4149-4EC2-B580-216B390F8719}" type="datetimeFigureOut">
              <a:rPr lang="pl-PL" smtClean="0"/>
              <a:t>24.04.2020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0978A-ADC8-4939-B573-27AA24CEF3E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8234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5586B-4149-4EC2-B580-216B390F8719}" type="datetimeFigureOut">
              <a:rPr lang="pl-PL" smtClean="0"/>
              <a:t>24.04.2020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10978A-ADC8-4939-B573-27AA24CEF3E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83169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6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7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8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9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10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11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12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13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14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15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3.png"/><Relationship Id="rId9" Type="http://schemas.microsoft.com/office/2007/relationships/diagramDrawing" Target="../diagrams/drawin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3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4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5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0" cy="6858000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778" y="355671"/>
            <a:ext cx="869290" cy="1022995"/>
          </a:xfrm>
          <a:prstGeom prst="rect">
            <a:avLst/>
          </a:prstGeom>
        </p:spPr>
      </p:pic>
      <p:sp>
        <p:nvSpPr>
          <p:cNvPr id="7" name="pole tekstowe 6"/>
          <p:cNvSpPr txBox="1"/>
          <p:nvPr/>
        </p:nvSpPr>
        <p:spPr>
          <a:xfrm>
            <a:off x="3003478" y="328559"/>
            <a:ext cx="618504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b="1" dirty="0">
                <a:solidFill>
                  <a:srgbClr val="002060"/>
                </a:solidFill>
              </a:rPr>
              <a:t>Świętokrzyski Urząd Wojewódzki</a:t>
            </a:r>
          </a:p>
          <a:p>
            <a:pPr algn="ctr"/>
            <a:r>
              <a:rPr lang="pl-PL" sz="3200" b="1" dirty="0">
                <a:solidFill>
                  <a:srgbClr val="002060"/>
                </a:solidFill>
              </a:rPr>
              <a:t>w Kielcach</a:t>
            </a:r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2903" y="180744"/>
            <a:ext cx="3104772" cy="1380928"/>
          </a:xfrm>
          <a:prstGeom prst="rect">
            <a:avLst/>
          </a:prstGeom>
        </p:spPr>
      </p:pic>
      <p:sp>
        <p:nvSpPr>
          <p:cNvPr id="11" name="Prostokąt 10"/>
          <p:cNvSpPr/>
          <p:nvPr/>
        </p:nvSpPr>
        <p:spPr>
          <a:xfrm>
            <a:off x="83127" y="2522329"/>
            <a:ext cx="12045587" cy="33239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l-PL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Środki ochrony osobistej </a:t>
            </a:r>
          </a:p>
          <a:p>
            <a:pPr algn="ctr"/>
            <a:r>
              <a:rPr lang="pl-PL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pomocne w walce z COVID – 19</a:t>
            </a:r>
          </a:p>
          <a:p>
            <a:pPr algn="ctr"/>
            <a:r>
              <a:rPr lang="pl-PL" sz="4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d</a:t>
            </a:r>
            <a:r>
              <a:rPr lang="pl-PL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ostarczone do poszczególnych powiatów</a:t>
            </a:r>
            <a:endParaRPr lang="pl-PL" sz="40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</a:endParaRPr>
          </a:p>
          <a:p>
            <a:pPr algn="ctr"/>
            <a:endParaRPr lang="pl-PL" sz="54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</a:endParaRPr>
          </a:p>
          <a:p>
            <a:pPr algn="ctr"/>
            <a:r>
              <a:rPr lang="pl-PL" sz="36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województwo świętokrzyskie </a:t>
            </a:r>
          </a:p>
        </p:txBody>
      </p:sp>
    </p:spTree>
    <p:extLst>
      <p:ext uri="{BB962C8B-B14F-4D97-AF65-F5344CB8AC3E}">
        <p14:creationId xmlns:p14="http://schemas.microsoft.com/office/powerpoint/2010/main" val="873972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09" y="40317"/>
            <a:ext cx="12192000" cy="6858000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778" y="355671"/>
            <a:ext cx="869290" cy="1022995"/>
          </a:xfrm>
          <a:prstGeom prst="rect">
            <a:avLst/>
          </a:prstGeom>
        </p:spPr>
      </p:pic>
      <p:sp>
        <p:nvSpPr>
          <p:cNvPr id="7" name="pole tekstowe 6"/>
          <p:cNvSpPr txBox="1"/>
          <p:nvPr/>
        </p:nvSpPr>
        <p:spPr>
          <a:xfrm>
            <a:off x="3003478" y="328559"/>
            <a:ext cx="618504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b="1" dirty="0">
                <a:solidFill>
                  <a:srgbClr val="002060"/>
                </a:solidFill>
              </a:rPr>
              <a:t>Świętokrzyski Urząd Wojewódzki</a:t>
            </a:r>
          </a:p>
          <a:p>
            <a:pPr algn="ctr"/>
            <a:r>
              <a:rPr lang="pl-PL" sz="3200" b="1" dirty="0">
                <a:solidFill>
                  <a:srgbClr val="002060"/>
                </a:solidFill>
              </a:rPr>
              <a:t>w Kielcach</a:t>
            </a:r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2903" y="180744"/>
            <a:ext cx="3104772" cy="1380928"/>
          </a:xfrm>
          <a:prstGeom prst="rect">
            <a:avLst/>
          </a:prstGeom>
        </p:spPr>
      </p:pic>
      <p:sp>
        <p:nvSpPr>
          <p:cNvPr id="6" name="Prostokąt 5"/>
          <p:cNvSpPr/>
          <p:nvPr/>
        </p:nvSpPr>
        <p:spPr>
          <a:xfrm>
            <a:off x="4696705" y="1803137"/>
            <a:ext cx="27985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l-PL" sz="28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POWIAT KONECKI</a:t>
            </a:r>
          </a:p>
        </p:txBody>
      </p:sp>
      <p:graphicFrame>
        <p:nvGraphicFramePr>
          <p:cNvPr id="10" name="Wykres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4782553"/>
              </p:ext>
            </p:extLst>
          </p:nvPr>
        </p:nvGraphicFramePr>
        <p:xfrm>
          <a:off x="967210" y="2618509"/>
          <a:ext cx="10257580" cy="3923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236527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0963"/>
            <a:ext cx="12192000" cy="6858000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778" y="355671"/>
            <a:ext cx="869290" cy="1022995"/>
          </a:xfrm>
          <a:prstGeom prst="rect">
            <a:avLst/>
          </a:prstGeom>
        </p:spPr>
      </p:pic>
      <p:sp>
        <p:nvSpPr>
          <p:cNvPr id="7" name="pole tekstowe 6"/>
          <p:cNvSpPr txBox="1"/>
          <p:nvPr/>
        </p:nvSpPr>
        <p:spPr>
          <a:xfrm>
            <a:off x="3003478" y="328559"/>
            <a:ext cx="618504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b="1" dirty="0">
                <a:solidFill>
                  <a:srgbClr val="002060"/>
                </a:solidFill>
              </a:rPr>
              <a:t>Świętokrzyski Urząd Wojewódzki</a:t>
            </a:r>
          </a:p>
          <a:p>
            <a:pPr algn="ctr"/>
            <a:r>
              <a:rPr lang="pl-PL" sz="3200" b="1" dirty="0">
                <a:solidFill>
                  <a:srgbClr val="002060"/>
                </a:solidFill>
              </a:rPr>
              <a:t>w Kielcach</a:t>
            </a:r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2903" y="180744"/>
            <a:ext cx="3104772" cy="1380928"/>
          </a:xfrm>
          <a:prstGeom prst="rect">
            <a:avLst/>
          </a:prstGeom>
        </p:spPr>
      </p:pic>
      <p:sp>
        <p:nvSpPr>
          <p:cNvPr id="6" name="Prostokąt 5"/>
          <p:cNvSpPr/>
          <p:nvPr/>
        </p:nvSpPr>
        <p:spPr>
          <a:xfrm>
            <a:off x="4226341" y="2014915"/>
            <a:ext cx="35820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l-PL" sz="28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POWIAT OSTROWIECKI</a:t>
            </a:r>
          </a:p>
        </p:txBody>
      </p:sp>
      <p:graphicFrame>
        <p:nvGraphicFramePr>
          <p:cNvPr id="10" name="Wykres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1369771"/>
              </p:ext>
            </p:extLst>
          </p:nvPr>
        </p:nvGraphicFramePr>
        <p:xfrm>
          <a:off x="967210" y="2684034"/>
          <a:ext cx="10257580" cy="39162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359241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0" cy="6858000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778" y="355671"/>
            <a:ext cx="869290" cy="1022995"/>
          </a:xfrm>
          <a:prstGeom prst="rect">
            <a:avLst/>
          </a:prstGeom>
        </p:spPr>
      </p:pic>
      <p:sp>
        <p:nvSpPr>
          <p:cNvPr id="7" name="pole tekstowe 6"/>
          <p:cNvSpPr txBox="1"/>
          <p:nvPr/>
        </p:nvSpPr>
        <p:spPr>
          <a:xfrm>
            <a:off x="3003478" y="328559"/>
            <a:ext cx="618504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b="1" dirty="0">
                <a:solidFill>
                  <a:srgbClr val="002060"/>
                </a:solidFill>
              </a:rPr>
              <a:t>Świętokrzyski Urząd Wojewódzki</a:t>
            </a:r>
          </a:p>
          <a:p>
            <a:pPr algn="ctr"/>
            <a:r>
              <a:rPr lang="pl-PL" sz="3200" b="1" dirty="0">
                <a:solidFill>
                  <a:srgbClr val="002060"/>
                </a:solidFill>
              </a:rPr>
              <a:t>w Kielcach</a:t>
            </a:r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2903" y="180744"/>
            <a:ext cx="3104772" cy="1380928"/>
          </a:xfrm>
          <a:prstGeom prst="rect">
            <a:avLst/>
          </a:prstGeom>
        </p:spPr>
      </p:pic>
      <p:sp>
        <p:nvSpPr>
          <p:cNvPr id="6" name="Prostokąt 5"/>
          <p:cNvSpPr/>
          <p:nvPr/>
        </p:nvSpPr>
        <p:spPr>
          <a:xfrm>
            <a:off x="4536839" y="2085786"/>
            <a:ext cx="32756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l-PL" sz="28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POWIAT OPATOWSKI</a:t>
            </a:r>
          </a:p>
        </p:txBody>
      </p:sp>
      <p:graphicFrame>
        <p:nvGraphicFramePr>
          <p:cNvPr id="10" name="Wykres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4976165"/>
              </p:ext>
            </p:extLst>
          </p:nvPr>
        </p:nvGraphicFramePr>
        <p:xfrm>
          <a:off x="967210" y="2809702"/>
          <a:ext cx="10257580" cy="36243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676652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8659" y="0"/>
            <a:ext cx="12192000" cy="6858000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778" y="355671"/>
            <a:ext cx="869290" cy="1022995"/>
          </a:xfrm>
          <a:prstGeom prst="rect">
            <a:avLst/>
          </a:prstGeom>
        </p:spPr>
      </p:pic>
      <p:sp>
        <p:nvSpPr>
          <p:cNvPr id="7" name="pole tekstowe 6"/>
          <p:cNvSpPr txBox="1"/>
          <p:nvPr/>
        </p:nvSpPr>
        <p:spPr>
          <a:xfrm>
            <a:off x="3003478" y="328559"/>
            <a:ext cx="618504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b="1" dirty="0">
                <a:solidFill>
                  <a:srgbClr val="002060"/>
                </a:solidFill>
              </a:rPr>
              <a:t>Świętokrzyski Urząd Wojewódzki</a:t>
            </a:r>
          </a:p>
          <a:p>
            <a:pPr algn="ctr"/>
            <a:r>
              <a:rPr lang="pl-PL" sz="3200" b="1" dirty="0">
                <a:solidFill>
                  <a:srgbClr val="002060"/>
                </a:solidFill>
              </a:rPr>
              <a:t>w Kielcach</a:t>
            </a:r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2903" y="180744"/>
            <a:ext cx="3104772" cy="1380928"/>
          </a:xfrm>
          <a:prstGeom prst="rect">
            <a:avLst/>
          </a:prstGeom>
        </p:spPr>
      </p:pic>
      <p:sp>
        <p:nvSpPr>
          <p:cNvPr id="6" name="Prostokąt 5"/>
          <p:cNvSpPr/>
          <p:nvPr/>
        </p:nvSpPr>
        <p:spPr>
          <a:xfrm>
            <a:off x="4214108" y="2004920"/>
            <a:ext cx="33901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l-PL" sz="28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POWIAT PIŃCZOWSKI</a:t>
            </a:r>
          </a:p>
        </p:txBody>
      </p:sp>
      <p:graphicFrame>
        <p:nvGraphicFramePr>
          <p:cNvPr id="10" name="Wykres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9352808"/>
              </p:ext>
            </p:extLst>
          </p:nvPr>
        </p:nvGraphicFramePr>
        <p:xfrm>
          <a:off x="967210" y="2684034"/>
          <a:ext cx="10257580" cy="38165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59038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0" cy="6858000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778" y="355671"/>
            <a:ext cx="869290" cy="1022995"/>
          </a:xfrm>
          <a:prstGeom prst="rect">
            <a:avLst/>
          </a:prstGeom>
        </p:spPr>
      </p:pic>
      <p:sp>
        <p:nvSpPr>
          <p:cNvPr id="7" name="pole tekstowe 6"/>
          <p:cNvSpPr txBox="1"/>
          <p:nvPr/>
        </p:nvSpPr>
        <p:spPr>
          <a:xfrm>
            <a:off x="3003478" y="328559"/>
            <a:ext cx="618504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b="1" dirty="0">
                <a:solidFill>
                  <a:srgbClr val="002060"/>
                </a:solidFill>
              </a:rPr>
              <a:t>Świętokrzyski Urząd Wojewódzki</a:t>
            </a:r>
          </a:p>
          <a:p>
            <a:pPr algn="ctr"/>
            <a:r>
              <a:rPr lang="pl-PL" sz="3200" b="1" dirty="0">
                <a:solidFill>
                  <a:srgbClr val="002060"/>
                </a:solidFill>
              </a:rPr>
              <a:t>w Kielcach</a:t>
            </a:r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2903" y="180744"/>
            <a:ext cx="3104772" cy="1380928"/>
          </a:xfrm>
          <a:prstGeom prst="rect">
            <a:avLst/>
          </a:prstGeom>
        </p:spPr>
      </p:pic>
      <p:sp>
        <p:nvSpPr>
          <p:cNvPr id="6" name="Prostokąt 5"/>
          <p:cNvSpPr/>
          <p:nvPr/>
        </p:nvSpPr>
        <p:spPr>
          <a:xfrm>
            <a:off x="4264651" y="2085786"/>
            <a:ext cx="38200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l-PL" sz="28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POWIAT SANDOMIERSKI</a:t>
            </a:r>
          </a:p>
        </p:txBody>
      </p:sp>
      <p:graphicFrame>
        <p:nvGraphicFramePr>
          <p:cNvPr id="11" name="Wykres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0967460"/>
              </p:ext>
            </p:extLst>
          </p:nvPr>
        </p:nvGraphicFramePr>
        <p:xfrm>
          <a:off x="967210" y="2751512"/>
          <a:ext cx="10257580" cy="37573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521339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0" cy="6858000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778" y="355671"/>
            <a:ext cx="869290" cy="1022995"/>
          </a:xfrm>
          <a:prstGeom prst="rect">
            <a:avLst/>
          </a:prstGeom>
        </p:spPr>
      </p:pic>
      <p:sp>
        <p:nvSpPr>
          <p:cNvPr id="7" name="pole tekstowe 6"/>
          <p:cNvSpPr txBox="1"/>
          <p:nvPr/>
        </p:nvSpPr>
        <p:spPr>
          <a:xfrm>
            <a:off x="3003478" y="328559"/>
            <a:ext cx="618504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b="1" dirty="0">
                <a:solidFill>
                  <a:srgbClr val="002060"/>
                </a:solidFill>
              </a:rPr>
              <a:t>Świętokrzyski Urząd Wojewódzki</a:t>
            </a:r>
          </a:p>
          <a:p>
            <a:pPr algn="ctr"/>
            <a:r>
              <a:rPr lang="pl-PL" sz="3200" b="1" dirty="0">
                <a:solidFill>
                  <a:srgbClr val="002060"/>
                </a:solidFill>
              </a:rPr>
              <a:t>w Kielcach</a:t>
            </a:r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2903" y="180744"/>
            <a:ext cx="3104772" cy="1380928"/>
          </a:xfrm>
          <a:prstGeom prst="rect">
            <a:avLst/>
          </a:prstGeom>
        </p:spPr>
      </p:pic>
      <p:sp>
        <p:nvSpPr>
          <p:cNvPr id="6" name="Prostokąt 5"/>
          <p:cNvSpPr/>
          <p:nvPr/>
        </p:nvSpPr>
        <p:spPr>
          <a:xfrm>
            <a:off x="4584291" y="2085786"/>
            <a:ext cx="31807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l-PL" sz="28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POWIAT SKARŻYSKI</a:t>
            </a:r>
          </a:p>
        </p:txBody>
      </p:sp>
      <p:graphicFrame>
        <p:nvGraphicFramePr>
          <p:cNvPr id="10" name="Wykres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3501558"/>
              </p:ext>
            </p:extLst>
          </p:nvPr>
        </p:nvGraphicFramePr>
        <p:xfrm>
          <a:off x="967210" y="2684035"/>
          <a:ext cx="10257580" cy="38331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537053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778" y="355671"/>
            <a:ext cx="869290" cy="1022995"/>
          </a:xfrm>
          <a:prstGeom prst="rect">
            <a:avLst/>
          </a:prstGeom>
        </p:spPr>
      </p:pic>
      <p:sp>
        <p:nvSpPr>
          <p:cNvPr id="7" name="pole tekstowe 6"/>
          <p:cNvSpPr txBox="1"/>
          <p:nvPr/>
        </p:nvSpPr>
        <p:spPr>
          <a:xfrm>
            <a:off x="3003478" y="328559"/>
            <a:ext cx="618504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b="1" dirty="0">
                <a:solidFill>
                  <a:srgbClr val="002060"/>
                </a:solidFill>
              </a:rPr>
              <a:t>Świętokrzyski Urząd Wojewódzki</a:t>
            </a:r>
          </a:p>
          <a:p>
            <a:pPr algn="ctr"/>
            <a:r>
              <a:rPr lang="pl-PL" sz="3200" b="1" dirty="0">
                <a:solidFill>
                  <a:srgbClr val="002060"/>
                </a:solidFill>
              </a:rPr>
              <a:t>w Kielcach</a:t>
            </a:r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2903" y="180744"/>
            <a:ext cx="3104772" cy="1380928"/>
          </a:xfrm>
          <a:prstGeom prst="rect">
            <a:avLst/>
          </a:prstGeom>
        </p:spPr>
      </p:pic>
      <p:sp>
        <p:nvSpPr>
          <p:cNvPr id="6" name="Prostokąt 5"/>
          <p:cNvSpPr/>
          <p:nvPr/>
        </p:nvSpPr>
        <p:spPr>
          <a:xfrm>
            <a:off x="4177483" y="2085786"/>
            <a:ext cx="399436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l-PL" sz="28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POWIAT STARACHOWICKI</a:t>
            </a:r>
          </a:p>
        </p:txBody>
      </p:sp>
      <p:graphicFrame>
        <p:nvGraphicFramePr>
          <p:cNvPr id="11" name="Wykres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7038223"/>
              </p:ext>
            </p:extLst>
          </p:nvPr>
        </p:nvGraphicFramePr>
        <p:xfrm>
          <a:off x="967210" y="2867890"/>
          <a:ext cx="10257580" cy="3640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081243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0" cy="6858000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778" y="355671"/>
            <a:ext cx="869290" cy="1022995"/>
          </a:xfrm>
          <a:prstGeom prst="rect">
            <a:avLst/>
          </a:prstGeom>
        </p:spPr>
      </p:pic>
      <p:sp>
        <p:nvSpPr>
          <p:cNvPr id="7" name="pole tekstowe 6"/>
          <p:cNvSpPr txBox="1"/>
          <p:nvPr/>
        </p:nvSpPr>
        <p:spPr>
          <a:xfrm>
            <a:off x="3003478" y="328559"/>
            <a:ext cx="618504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b="1" dirty="0">
                <a:solidFill>
                  <a:srgbClr val="002060"/>
                </a:solidFill>
              </a:rPr>
              <a:t>Świętokrzyski Urząd Wojewódzki</a:t>
            </a:r>
          </a:p>
          <a:p>
            <a:pPr algn="ctr"/>
            <a:r>
              <a:rPr lang="pl-PL" sz="3200" b="1" dirty="0">
                <a:solidFill>
                  <a:srgbClr val="002060"/>
                </a:solidFill>
              </a:rPr>
              <a:t>w Kielcach</a:t>
            </a:r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2903" y="180744"/>
            <a:ext cx="3104772" cy="1380928"/>
          </a:xfrm>
          <a:prstGeom prst="rect">
            <a:avLst/>
          </a:prstGeom>
        </p:spPr>
      </p:pic>
      <p:sp>
        <p:nvSpPr>
          <p:cNvPr id="6" name="Prostokąt 5"/>
          <p:cNvSpPr/>
          <p:nvPr/>
        </p:nvSpPr>
        <p:spPr>
          <a:xfrm>
            <a:off x="4485035" y="2085786"/>
            <a:ext cx="33792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l-PL" sz="28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POWIAT STASZOWSKI</a:t>
            </a:r>
          </a:p>
        </p:txBody>
      </p:sp>
      <p:graphicFrame>
        <p:nvGraphicFramePr>
          <p:cNvPr id="10" name="Wykres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4530495"/>
              </p:ext>
            </p:extLst>
          </p:nvPr>
        </p:nvGraphicFramePr>
        <p:xfrm>
          <a:off x="967210" y="2684034"/>
          <a:ext cx="10257580" cy="38248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563244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0" cy="6858000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778" y="355671"/>
            <a:ext cx="869290" cy="1022995"/>
          </a:xfrm>
          <a:prstGeom prst="rect">
            <a:avLst/>
          </a:prstGeom>
        </p:spPr>
      </p:pic>
      <p:sp>
        <p:nvSpPr>
          <p:cNvPr id="7" name="pole tekstowe 6"/>
          <p:cNvSpPr txBox="1"/>
          <p:nvPr/>
        </p:nvSpPr>
        <p:spPr>
          <a:xfrm>
            <a:off x="3003478" y="328559"/>
            <a:ext cx="618504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b="1" dirty="0">
                <a:solidFill>
                  <a:srgbClr val="002060"/>
                </a:solidFill>
              </a:rPr>
              <a:t>Świętokrzyski Urząd Wojewódzki</a:t>
            </a:r>
          </a:p>
          <a:p>
            <a:pPr algn="ctr"/>
            <a:r>
              <a:rPr lang="pl-PL" sz="3200" b="1" dirty="0">
                <a:solidFill>
                  <a:srgbClr val="002060"/>
                </a:solidFill>
              </a:rPr>
              <a:t>w Kielcach</a:t>
            </a:r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2903" y="180744"/>
            <a:ext cx="3104772" cy="1380928"/>
          </a:xfrm>
          <a:prstGeom prst="rect">
            <a:avLst/>
          </a:prstGeom>
        </p:spPr>
      </p:pic>
      <p:sp>
        <p:nvSpPr>
          <p:cNvPr id="6" name="Prostokąt 5"/>
          <p:cNvSpPr/>
          <p:nvPr/>
        </p:nvSpPr>
        <p:spPr>
          <a:xfrm>
            <a:off x="4212462" y="2085786"/>
            <a:ext cx="3924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l-PL" sz="28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POWIAT WŁOSZCZOWSKI</a:t>
            </a:r>
          </a:p>
        </p:txBody>
      </p:sp>
      <p:graphicFrame>
        <p:nvGraphicFramePr>
          <p:cNvPr id="11" name="Wykres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8354365"/>
              </p:ext>
            </p:extLst>
          </p:nvPr>
        </p:nvGraphicFramePr>
        <p:xfrm>
          <a:off x="967210" y="3050771"/>
          <a:ext cx="10257580" cy="33749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284990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0" cy="6858000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778" y="355671"/>
            <a:ext cx="869290" cy="1022995"/>
          </a:xfrm>
          <a:prstGeom prst="rect">
            <a:avLst/>
          </a:prstGeom>
        </p:spPr>
      </p:pic>
      <p:sp>
        <p:nvSpPr>
          <p:cNvPr id="7" name="pole tekstowe 6"/>
          <p:cNvSpPr txBox="1"/>
          <p:nvPr/>
        </p:nvSpPr>
        <p:spPr>
          <a:xfrm>
            <a:off x="3003478" y="328559"/>
            <a:ext cx="618504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b="1" dirty="0">
                <a:solidFill>
                  <a:srgbClr val="002060"/>
                </a:solidFill>
              </a:rPr>
              <a:t>Świętokrzyski Urząd Wojewódzki</a:t>
            </a:r>
          </a:p>
          <a:p>
            <a:pPr algn="ctr"/>
            <a:r>
              <a:rPr lang="pl-PL" sz="3200" b="1" dirty="0">
                <a:solidFill>
                  <a:srgbClr val="002060"/>
                </a:solidFill>
              </a:rPr>
              <a:t>w Kielcach</a:t>
            </a:r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2903" y="180744"/>
            <a:ext cx="3104772" cy="1380928"/>
          </a:xfrm>
          <a:prstGeom prst="rect">
            <a:avLst/>
          </a:prstGeom>
        </p:spPr>
      </p:pic>
      <p:sp>
        <p:nvSpPr>
          <p:cNvPr id="6" name="Prostokąt 5"/>
          <p:cNvSpPr/>
          <p:nvPr/>
        </p:nvSpPr>
        <p:spPr>
          <a:xfrm>
            <a:off x="811106" y="1682405"/>
            <a:ext cx="105698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l-PL" sz="28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SUMA WSZYSTKICH PRZEKAZANYCH ŚRODKÓW OCHRONY OSOBISTEJ</a:t>
            </a:r>
            <a:r>
              <a:rPr lang="pl-PL" sz="2800" dirty="0"/>
              <a:t> </a:t>
            </a:r>
            <a:endParaRPr lang="pl-PL" sz="2800" b="1" dirty="0">
              <a:ln w="9525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0" name="Wykres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7085697"/>
              </p:ext>
            </p:extLst>
          </p:nvPr>
        </p:nvGraphicFramePr>
        <p:xfrm>
          <a:off x="967210" y="2482252"/>
          <a:ext cx="10257580" cy="40266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4004924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0" cy="6858000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778" y="355671"/>
            <a:ext cx="869290" cy="1022995"/>
          </a:xfrm>
          <a:prstGeom prst="rect">
            <a:avLst/>
          </a:prstGeom>
        </p:spPr>
      </p:pic>
      <p:sp>
        <p:nvSpPr>
          <p:cNvPr id="7" name="pole tekstowe 6"/>
          <p:cNvSpPr txBox="1"/>
          <p:nvPr/>
        </p:nvSpPr>
        <p:spPr>
          <a:xfrm>
            <a:off x="3003478" y="328559"/>
            <a:ext cx="618504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b="1" dirty="0">
                <a:solidFill>
                  <a:srgbClr val="002060"/>
                </a:solidFill>
              </a:rPr>
              <a:t>Świętokrzyski Urząd Wojewódzki</a:t>
            </a:r>
          </a:p>
          <a:p>
            <a:pPr algn="ctr"/>
            <a:r>
              <a:rPr lang="pl-PL" sz="3200" b="1" dirty="0">
                <a:solidFill>
                  <a:srgbClr val="002060"/>
                </a:solidFill>
              </a:rPr>
              <a:t>w Kielcach</a:t>
            </a:r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2903" y="180744"/>
            <a:ext cx="3104772" cy="1380928"/>
          </a:xfrm>
          <a:prstGeom prst="rect">
            <a:avLst/>
          </a:prstGeom>
        </p:spPr>
      </p:pic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4108074047"/>
              </p:ext>
            </p:extLst>
          </p:nvPr>
        </p:nvGraphicFramePr>
        <p:xfrm>
          <a:off x="1812173" y="1625816"/>
          <a:ext cx="7775819" cy="49285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833082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0" cy="6858000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778" y="355671"/>
            <a:ext cx="869290" cy="1022995"/>
          </a:xfrm>
          <a:prstGeom prst="rect">
            <a:avLst/>
          </a:prstGeom>
        </p:spPr>
      </p:pic>
      <p:sp>
        <p:nvSpPr>
          <p:cNvPr id="7" name="pole tekstowe 6"/>
          <p:cNvSpPr txBox="1"/>
          <p:nvPr/>
        </p:nvSpPr>
        <p:spPr>
          <a:xfrm>
            <a:off x="3003478" y="328559"/>
            <a:ext cx="618504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b="1" dirty="0">
                <a:solidFill>
                  <a:srgbClr val="002060"/>
                </a:solidFill>
              </a:rPr>
              <a:t>Świętokrzyski Urząd Wojewódzki</a:t>
            </a:r>
          </a:p>
          <a:p>
            <a:pPr algn="ctr"/>
            <a:r>
              <a:rPr lang="pl-PL" sz="3200" b="1" dirty="0">
                <a:solidFill>
                  <a:srgbClr val="002060"/>
                </a:solidFill>
              </a:rPr>
              <a:t>w Kielcach</a:t>
            </a:r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2903" y="180744"/>
            <a:ext cx="3104772" cy="1380928"/>
          </a:xfrm>
          <a:prstGeom prst="rect">
            <a:avLst/>
          </a:prstGeom>
        </p:spPr>
      </p:pic>
      <p:sp>
        <p:nvSpPr>
          <p:cNvPr id="6" name="Prostokąt 5"/>
          <p:cNvSpPr/>
          <p:nvPr/>
        </p:nvSpPr>
        <p:spPr>
          <a:xfrm>
            <a:off x="524932" y="1709487"/>
            <a:ext cx="10786533" cy="5093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pl-PL" sz="3000" b="1" dirty="0"/>
              <a:t>Środki ochrony osobistej są dostarczane na bieżąco do takich placówek w województwie jak:</a:t>
            </a:r>
            <a:endParaRPr lang="pl-PL" sz="30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l-PL" sz="3000" dirty="0"/>
              <a:t>szpitale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l-PL" sz="3000" dirty="0"/>
              <a:t>domy pomocy społecznej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l-PL" sz="3000" dirty="0"/>
              <a:t>ośrodki interwencji kryzysowej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l-PL" sz="3000" dirty="0"/>
              <a:t>placówki opieki całodobowej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l-PL" sz="3000" dirty="0"/>
              <a:t>schroniska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l-PL" sz="3000" dirty="0"/>
              <a:t>noclegownie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pl-PL" sz="3000" dirty="0"/>
              <a:t>PCPR-y</a:t>
            </a:r>
            <a:r>
              <a:rPr lang="pl-PL" sz="2500" dirty="0"/>
              <a:t/>
            </a:r>
            <a:br>
              <a:rPr lang="pl-PL" sz="2500" dirty="0"/>
            </a:br>
            <a:endParaRPr lang="pl-PL" sz="2500" dirty="0"/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0238" y="3489325"/>
            <a:ext cx="3810000" cy="2276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9399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8389"/>
            <a:ext cx="12192000" cy="6858000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778" y="355671"/>
            <a:ext cx="869290" cy="1022995"/>
          </a:xfrm>
          <a:prstGeom prst="rect">
            <a:avLst/>
          </a:prstGeom>
        </p:spPr>
      </p:pic>
      <p:sp>
        <p:nvSpPr>
          <p:cNvPr id="7" name="pole tekstowe 6"/>
          <p:cNvSpPr txBox="1"/>
          <p:nvPr/>
        </p:nvSpPr>
        <p:spPr>
          <a:xfrm>
            <a:off x="3003478" y="328559"/>
            <a:ext cx="618504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b="1" dirty="0">
                <a:solidFill>
                  <a:srgbClr val="002060"/>
                </a:solidFill>
              </a:rPr>
              <a:t>Świętokrzyski Urząd Wojewódzki</a:t>
            </a:r>
          </a:p>
          <a:p>
            <a:pPr algn="ctr"/>
            <a:r>
              <a:rPr lang="pl-PL" sz="3200" b="1" dirty="0">
                <a:solidFill>
                  <a:srgbClr val="002060"/>
                </a:solidFill>
              </a:rPr>
              <a:t>w Kielcach</a:t>
            </a:r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2903" y="180744"/>
            <a:ext cx="3104772" cy="1380928"/>
          </a:xfrm>
          <a:prstGeom prst="rect">
            <a:avLst/>
          </a:prstGeom>
        </p:spPr>
      </p:pic>
      <p:sp>
        <p:nvSpPr>
          <p:cNvPr id="6" name="Prostokąt 5"/>
          <p:cNvSpPr/>
          <p:nvPr/>
        </p:nvSpPr>
        <p:spPr>
          <a:xfrm>
            <a:off x="1053525" y="2145358"/>
            <a:ext cx="953689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3000" dirty="0"/>
              <a:t>Poniższe zestawienie zawiera przydział poszczególnych środków ochrony osobistej z podziałem na powiaty.</a:t>
            </a:r>
          </a:p>
          <a:p>
            <a:pPr algn="ctr"/>
            <a:endParaRPr lang="pl-PL" sz="3000" dirty="0"/>
          </a:p>
          <a:p>
            <a:pPr algn="ctr"/>
            <a:r>
              <a:rPr lang="pl-PL" sz="3000" dirty="0"/>
              <a:t>Jest to stan na 21 kwietnia 2020.</a:t>
            </a:r>
          </a:p>
          <a:p>
            <a:pPr algn="ctr"/>
            <a:endParaRPr lang="pl-PL" sz="3000" dirty="0"/>
          </a:p>
          <a:p>
            <a:pPr algn="ctr"/>
            <a:r>
              <a:rPr lang="pl-PL" sz="3000" dirty="0"/>
              <a:t>Co ważne, każdego dnia spływają kolejne dostawy, a ilość przekazanych środków ochronnych cały czas się zwiększa.</a:t>
            </a:r>
          </a:p>
        </p:txBody>
      </p:sp>
    </p:spTree>
    <p:extLst>
      <p:ext uri="{BB962C8B-B14F-4D97-AF65-F5344CB8AC3E}">
        <p14:creationId xmlns:p14="http://schemas.microsoft.com/office/powerpoint/2010/main" val="1280183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0" cy="6858000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778" y="355671"/>
            <a:ext cx="869290" cy="1022995"/>
          </a:xfrm>
          <a:prstGeom prst="rect">
            <a:avLst/>
          </a:prstGeom>
        </p:spPr>
      </p:pic>
      <p:sp>
        <p:nvSpPr>
          <p:cNvPr id="7" name="pole tekstowe 6"/>
          <p:cNvSpPr txBox="1"/>
          <p:nvPr/>
        </p:nvSpPr>
        <p:spPr>
          <a:xfrm>
            <a:off x="3003478" y="328559"/>
            <a:ext cx="618504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b="1" dirty="0">
                <a:solidFill>
                  <a:srgbClr val="002060"/>
                </a:solidFill>
              </a:rPr>
              <a:t>Świętokrzyski Urząd Wojewódzki</a:t>
            </a:r>
          </a:p>
          <a:p>
            <a:pPr algn="ctr"/>
            <a:r>
              <a:rPr lang="pl-PL" sz="3200" b="1" dirty="0">
                <a:solidFill>
                  <a:srgbClr val="002060"/>
                </a:solidFill>
              </a:rPr>
              <a:t>w Kielcach</a:t>
            </a:r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2903" y="180744"/>
            <a:ext cx="3104772" cy="1380928"/>
          </a:xfrm>
          <a:prstGeom prst="rect">
            <a:avLst/>
          </a:prstGeom>
        </p:spPr>
      </p:pic>
      <p:sp>
        <p:nvSpPr>
          <p:cNvPr id="10" name="Prostokąt 9"/>
          <p:cNvSpPr/>
          <p:nvPr/>
        </p:nvSpPr>
        <p:spPr>
          <a:xfrm>
            <a:off x="4090219" y="1683407"/>
            <a:ext cx="3533332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l-PL" sz="28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POWIAT BUSKI</a:t>
            </a:r>
          </a:p>
        </p:txBody>
      </p:sp>
      <p:graphicFrame>
        <p:nvGraphicFramePr>
          <p:cNvPr id="11" name="Wykres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6521467"/>
              </p:ext>
            </p:extLst>
          </p:nvPr>
        </p:nvGraphicFramePr>
        <p:xfrm>
          <a:off x="1080656" y="2206626"/>
          <a:ext cx="10016836" cy="41692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006065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0" cy="6858000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778" y="355671"/>
            <a:ext cx="869290" cy="1022995"/>
          </a:xfrm>
          <a:prstGeom prst="rect">
            <a:avLst/>
          </a:prstGeom>
        </p:spPr>
      </p:pic>
      <p:sp>
        <p:nvSpPr>
          <p:cNvPr id="7" name="pole tekstowe 6"/>
          <p:cNvSpPr txBox="1"/>
          <p:nvPr/>
        </p:nvSpPr>
        <p:spPr>
          <a:xfrm>
            <a:off x="3003478" y="328559"/>
            <a:ext cx="618504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b="1" dirty="0">
                <a:solidFill>
                  <a:srgbClr val="002060"/>
                </a:solidFill>
              </a:rPr>
              <a:t>Świętokrzyski Urząd Wojewódzki</a:t>
            </a:r>
          </a:p>
          <a:p>
            <a:pPr algn="ctr"/>
            <a:r>
              <a:rPr lang="pl-PL" sz="3200" b="1" dirty="0">
                <a:solidFill>
                  <a:srgbClr val="002060"/>
                </a:solidFill>
              </a:rPr>
              <a:t>w Kielcach</a:t>
            </a:r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2903" y="180744"/>
            <a:ext cx="3104772" cy="1380928"/>
          </a:xfrm>
          <a:prstGeom prst="rect">
            <a:avLst/>
          </a:prstGeom>
        </p:spPr>
      </p:pic>
      <p:sp>
        <p:nvSpPr>
          <p:cNvPr id="10" name="Prostokąt 9"/>
          <p:cNvSpPr/>
          <p:nvPr/>
        </p:nvSpPr>
        <p:spPr>
          <a:xfrm>
            <a:off x="4090218" y="1683407"/>
            <a:ext cx="3903407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l-PL" sz="28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POWIAT JĘDRZEJOWSKI</a:t>
            </a:r>
          </a:p>
        </p:txBody>
      </p:sp>
      <p:graphicFrame>
        <p:nvGraphicFramePr>
          <p:cNvPr id="12" name="Wykres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2466475"/>
              </p:ext>
            </p:extLst>
          </p:nvPr>
        </p:nvGraphicFramePr>
        <p:xfrm>
          <a:off x="967210" y="2419004"/>
          <a:ext cx="10257580" cy="41064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662513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0963"/>
            <a:ext cx="12192000" cy="6858000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778" y="355671"/>
            <a:ext cx="869290" cy="1022995"/>
          </a:xfrm>
          <a:prstGeom prst="rect">
            <a:avLst/>
          </a:prstGeom>
        </p:spPr>
      </p:pic>
      <p:sp>
        <p:nvSpPr>
          <p:cNvPr id="7" name="pole tekstowe 6"/>
          <p:cNvSpPr txBox="1"/>
          <p:nvPr/>
        </p:nvSpPr>
        <p:spPr>
          <a:xfrm>
            <a:off x="3003478" y="328559"/>
            <a:ext cx="618504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b="1" dirty="0">
                <a:solidFill>
                  <a:srgbClr val="002060"/>
                </a:solidFill>
              </a:rPr>
              <a:t>Świętokrzyski Urząd Wojewódzki</a:t>
            </a:r>
          </a:p>
          <a:p>
            <a:pPr algn="ctr"/>
            <a:r>
              <a:rPr lang="pl-PL" sz="3200" b="1" dirty="0">
                <a:solidFill>
                  <a:srgbClr val="002060"/>
                </a:solidFill>
              </a:rPr>
              <a:t>w Kielcach</a:t>
            </a:r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2903" y="180744"/>
            <a:ext cx="3104772" cy="1380928"/>
          </a:xfrm>
          <a:prstGeom prst="rect">
            <a:avLst/>
          </a:prstGeom>
        </p:spPr>
      </p:pic>
      <p:sp>
        <p:nvSpPr>
          <p:cNvPr id="10" name="Prostokąt 9"/>
          <p:cNvSpPr/>
          <p:nvPr/>
        </p:nvSpPr>
        <p:spPr>
          <a:xfrm>
            <a:off x="4090218" y="1683407"/>
            <a:ext cx="3903407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l-PL" sz="28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POWIAT KAZIMIERSKI</a:t>
            </a:r>
          </a:p>
        </p:txBody>
      </p:sp>
      <p:graphicFrame>
        <p:nvGraphicFramePr>
          <p:cNvPr id="11" name="Wykres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0026992"/>
              </p:ext>
            </p:extLst>
          </p:nvPr>
        </p:nvGraphicFramePr>
        <p:xfrm>
          <a:off x="922713" y="2152640"/>
          <a:ext cx="10773294" cy="43022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34173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0" cy="6858000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778" y="355671"/>
            <a:ext cx="869290" cy="1022995"/>
          </a:xfrm>
          <a:prstGeom prst="rect">
            <a:avLst/>
          </a:prstGeom>
        </p:spPr>
      </p:pic>
      <p:sp>
        <p:nvSpPr>
          <p:cNvPr id="7" name="pole tekstowe 6"/>
          <p:cNvSpPr txBox="1"/>
          <p:nvPr/>
        </p:nvSpPr>
        <p:spPr>
          <a:xfrm>
            <a:off x="3003478" y="328559"/>
            <a:ext cx="618504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b="1" dirty="0">
                <a:solidFill>
                  <a:srgbClr val="002060"/>
                </a:solidFill>
              </a:rPr>
              <a:t>Świętokrzyski Urząd Wojewódzki</a:t>
            </a:r>
          </a:p>
          <a:p>
            <a:pPr algn="ctr"/>
            <a:r>
              <a:rPr lang="pl-PL" sz="3200" b="1" dirty="0">
                <a:solidFill>
                  <a:srgbClr val="002060"/>
                </a:solidFill>
              </a:rPr>
              <a:t>w Kielcach</a:t>
            </a:r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2903" y="180744"/>
            <a:ext cx="3104772" cy="1380928"/>
          </a:xfrm>
          <a:prstGeom prst="rect">
            <a:avLst/>
          </a:prstGeom>
        </p:spPr>
      </p:pic>
      <p:sp>
        <p:nvSpPr>
          <p:cNvPr id="10" name="Prostokąt 9"/>
          <p:cNvSpPr/>
          <p:nvPr/>
        </p:nvSpPr>
        <p:spPr>
          <a:xfrm>
            <a:off x="4090218" y="1683407"/>
            <a:ext cx="3903407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l-PL" sz="28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POWIAT KIELECKI</a:t>
            </a:r>
          </a:p>
        </p:txBody>
      </p:sp>
      <p:graphicFrame>
        <p:nvGraphicFramePr>
          <p:cNvPr id="12" name="Wykres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6735214"/>
              </p:ext>
            </p:extLst>
          </p:nvPr>
        </p:nvGraphicFramePr>
        <p:xfrm>
          <a:off x="967210" y="2355476"/>
          <a:ext cx="10257580" cy="41450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929446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0" cy="6858000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778" y="355671"/>
            <a:ext cx="869290" cy="1022995"/>
          </a:xfrm>
          <a:prstGeom prst="rect">
            <a:avLst/>
          </a:prstGeom>
        </p:spPr>
      </p:pic>
      <p:sp>
        <p:nvSpPr>
          <p:cNvPr id="7" name="pole tekstowe 6"/>
          <p:cNvSpPr txBox="1"/>
          <p:nvPr/>
        </p:nvSpPr>
        <p:spPr>
          <a:xfrm>
            <a:off x="3003478" y="328559"/>
            <a:ext cx="618504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b="1" dirty="0">
                <a:solidFill>
                  <a:srgbClr val="002060"/>
                </a:solidFill>
              </a:rPr>
              <a:t>Świętokrzyski Urząd Wojewódzki</a:t>
            </a:r>
          </a:p>
          <a:p>
            <a:pPr algn="ctr"/>
            <a:r>
              <a:rPr lang="pl-PL" sz="3200" b="1" dirty="0">
                <a:solidFill>
                  <a:srgbClr val="002060"/>
                </a:solidFill>
              </a:rPr>
              <a:t>w Kielcach</a:t>
            </a:r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2903" y="180744"/>
            <a:ext cx="3104772" cy="1380928"/>
          </a:xfrm>
          <a:prstGeom prst="rect">
            <a:avLst/>
          </a:prstGeom>
        </p:spPr>
      </p:pic>
      <p:sp>
        <p:nvSpPr>
          <p:cNvPr id="6" name="Prostokąt 5"/>
          <p:cNvSpPr/>
          <p:nvPr/>
        </p:nvSpPr>
        <p:spPr>
          <a:xfrm>
            <a:off x="3471895" y="1978064"/>
            <a:ext cx="50515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l-PL" sz="28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POWIAT</a:t>
            </a:r>
            <a:r>
              <a:rPr lang="pl-PL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pl-PL" sz="28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GRODZKI GMINA KIELCE</a:t>
            </a:r>
          </a:p>
        </p:txBody>
      </p:sp>
      <p:graphicFrame>
        <p:nvGraphicFramePr>
          <p:cNvPr id="11" name="Wykres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2538054"/>
              </p:ext>
            </p:extLst>
          </p:nvPr>
        </p:nvGraphicFramePr>
        <p:xfrm>
          <a:off x="967209" y="2684035"/>
          <a:ext cx="10257580" cy="39661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4160529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</TotalTime>
  <Words>244</Words>
  <Application>Microsoft Office PowerPoint</Application>
  <PresentationFormat>Panoramiczny</PresentationFormat>
  <Paragraphs>96</Paragraphs>
  <Slides>19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Slizanowska, Sylwia</dc:creator>
  <cp:lastModifiedBy>Chodakowska, Marzena</cp:lastModifiedBy>
  <cp:revision>41</cp:revision>
  <cp:lastPrinted>2020-04-24T10:29:26Z</cp:lastPrinted>
  <dcterms:created xsi:type="dcterms:W3CDTF">2020-04-23T06:08:28Z</dcterms:created>
  <dcterms:modified xsi:type="dcterms:W3CDTF">2020-04-24T12:50:14Z</dcterms:modified>
</cp:coreProperties>
</file>